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65" r:id="rId4"/>
  </p:sldMasterIdLst>
  <p:notesMasterIdLst>
    <p:notesMasterId r:id="rId19"/>
  </p:notesMasterIdLst>
  <p:handoutMasterIdLst>
    <p:handoutMasterId r:id="rId20"/>
  </p:handoutMasterIdLst>
  <p:sldIdLst>
    <p:sldId id="288" r:id="rId5"/>
    <p:sldId id="305" r:id="rId6"/>
    <p:sldId id="289" r:id="rId7"/>
    <p:sldId id="290" r:id="rId8"/>
    <p:sldId id="306" r:id="rId9"/>
    <p:sldId id="304" r:id="rId10"/>
    <p:sldId id="307" r:id="rId11"/>
    <p:sldId id="296" r:id="rId12"/>
    <p:sldId id="309" r:id="rId13"/>
    <p:sldId id="308" r:id="rId14"/>
    <p:sldId id="310" r:id="rId15"/>
    <p:sldId id="311" r:id="rId16"/>
    <p:sldId id="312" r:id="rId17"/>
    <p:sldId id="31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02030"/>
    <a:srgbClr val="A466A1"/>
    <a:srgbClr val="7F7F7F"/>
    <a:srgbClr val="79A466"/>
    <a:srgbClr val="7C4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80" d="100"/>
          <a:sy n="80" d="100"/>
        </p:scale>
        <p:origin x="782" y="86"/>
      </p:cViewPr>
      <p:guideLst/>
    </p:cSldViewPr>
  </p:slideViewPr>
  <p:notesTextViewPr>
    <p:cViewPr>
      <p:scale>
        <a:sx n="1" d="1"/>
        <a:sy n="1" d="1"/>
      </p:scale>
      <p:origin x="0" y="0"/>
    </p:cViewPr>
  </p:notesTextViewPr>
  <p:notesViewPr>
    <p:cSldViewPr snapToGrid="0">
      <p:cViewPr>
        <p:scale>
          <a:sx n="1" d="2"/>
          <a:sy n="1" d="2"/>
        </p:scale>
        <p:origin x="3403"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6/9/2023</a:t>
            </a:fld>
            <a:endParaRPr lang="en-US" dirty="0"/>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dirty="0"/>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6/9/2023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dirty="0"/>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124372717"/>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94711371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4113737663"/>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694458553"/>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430877383"/>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893873954"/>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369927071"/>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406497612"/>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075538428"/>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dirty="0"/>
              <a:t>Pitch</a:t>
            </a:r>
          </a:p>
        </p:txBody>
      </p:sp>
    </p:spTree>
    <p:extLst>
      <p:ext uri="{BB962C8B-B14F-4D97-AF65-F5344CB8AC3E}">
        <p14:creationId xmlns:p14="http://schemas.microsoft.com/office/powerpoint/2010/main" val="1049954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dirty="0"/>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58463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103725220"/>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dirty="0"/>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305746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975700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dirty="0"/>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dirty="0"/>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1906653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744211047"/>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967471326"/>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8/03/20XX</a:t>
            </a:r>
            <a:endParaRPr lang="en-US" dirty="0"/>
          </a:p>
        </p:txBody>
      </p:sp>
      <p:sp>
        <p:nvSpPr>
          <p:cNvPr id="8" name="Footer Placeholder 7"/>
          <p:cNvSpPr>
            <a:spLocks noGrp="1"/>
          </p:cNvSpPr>
          <p:nvPr>
            <p:ph type="ftr" sz="quarter" idx="11"/>
          </p:nvPr>
        </p:nvSpPr>
        <p:spPr/>
        <p:txBody>
          <a:bodyPr/>
          <a:lstStyle/>
          <a:p>
            <a:r>
              <a:rPr lang="en-US"/>
              <a:t>PITCH DECK</a:t>
            </a:r>
            <a:endParaRPr lang="en-US" dirty="0"/>
          </a:p>
        </p:txBody>
      </p:sp>
      <p:sp>
        <p:nvSpPr>
          <p:cNvPr id="9" name="Slide Number Placeholder 8"/>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881579135"/>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8/03/20XX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649479027"/>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8/03/20XX</a:t>
            </a:r>
            <a:endParaRPr lang="en-US" dirty="0"/>
          </a:p>
        </p:txBody>
      </p:sp>
      <p:sp>
        <p:nvSpPr>
          <p:cNvPr id="3" name="Footer Placeholder 2"/>
          <p:cNvSpPr>
            <a:spLocks noGrp="1"/>
          </p:cNvSpPr>
          <p:nvPr>
            <p:ph type="ftr" sz="quarter" idx="11"/>
          </p:nvPr>
        </p:nvSpPr>
        <p:spPr/>
        <p:txBody>
          <a:bodyPr/>
          <a:lstStyle/>
          <a:p>
            <a:r>
              <a:rPr lang="en-US"/>
              <a:t>PITCH DECK</a:t>
            </a:r>
            <a:endParaRPr lang="en-US" dirty="0"/>
          </a:p>
        </p:txBody>
      </p:sp>
      <p:sp>
        <p:nvSpPr>
          <p:cNvPr id="4" name="Slide Number Placeholder 3"/>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765905174"/>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834688171"/>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r>
              <a:rPr lang="en-US"/>
              <a:t>8/03/20XX</a:t>
            </a:r>
            <a:endParaRPr lang="en-US" dirty="0"/>
          </a:p>
        </p:txBody>
      </p:sp>
      <p:sp>
        <p:nvSpPr>
          <p:cNvPr id="6" name="Footer Placeholder 5"/>
          <p:cNvSpPr>
            <a:spLocks noGrp="1"/>
          </p:cNvSpPr>
          <p:nvPr>
            <p:ph type="ftr" sz="quarter" idx="11"/>
          </p:nvPr>
        </p:nvSpPr>
        <p:spPr>
          <a:xfrm>
            <a:off x="1141412" y="5883275"/>
            <a:ext cx="5105400" cy="365125"/>
          </a:xfrm>
        </p:spPr>
        <p:txBody>
          <a:bodyPr/>
          <a:lstStyle/>
          <a:p>
            <a:r>
              <a:rPr lang="en-US"/>
              <a:t>PITCH DECK</a:t>
            </a:r>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067943034"/>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8/03/20XX</a:t>
            </a:r>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PITCH DECK</a:t>
            </a:r>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962955576"/>
      </p:ext>
    </p:extLst>
  </p:cSld>
  <p:clrMap bg1="dk1" tx1="lt1" bg2="dk2" tx2="lt2" accent1="accent1" accent2="accent2" accent3="accent3" accent4="accent4" accent5="accent5" accent6="accent6" hlink="hlink" folHlink="folHlink"/>
  <p:sldLayoutIdLst>
    <p:sldLayoutId id="2147485466" r:id="rId1"/>
    <p:sldLayoutId id="2147485467" r:id="rId2"/>
    <p:sldLayoutId id="2147485468" r:id="rId3"/>
    <p:sldLayoutId id="2147485469" r:id="rId4"/>
    <p:sldLayoutId id="2147485470" r:id="rId5"/>
    <p:sldLayoutId id="2147485471" r:id="rId6"/>
    <p:sldLayoutId id="2147485472" r:id="rId7"/>
    <p:sldLayoutId id="2147485473" r:id="rId8"/>
    <p:sldLayoutId id="2147485474" r:id="rId9"/>
    <p:sldLayoutId id="2147485475" r:id="rId10"/>
    <p:sldLayoutId id="2147485476" r:id="rId11"/>
    <p:sldLayoutId id="2147485477" r:id="rId12"/>
    <p:sldLayoutId id="2147485478" r:id="rId13"/>
    <p:sldLayoutId id="2147485479" r:id="rId14"/>
    <p:sldLayoutId id="2147485480" r:id="rId15"/>
    <p:sldLayoutId id="2147485481" r:id="rId16"/>
    <p:sldLayoutId id="2147485482" r:id="rId17"/>
    <p:sldLayoutId id="2147485483" r:id="rId18"/>
    <p:sldLayoutId id="2147485484" r:id="rId19"/>
    <p:sldLayoutId id="2147485485" r:id="rId20"/>
    <p:sldLayoutId id="2147485486" r:id="rId21"/>
    <p:sldLayoutId id="2147485487" r:id="rId22"/>
  </p:sldLayoutIdLst>
  <p:hf hdr="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half booth, table, and chair at a restaurant">
            <a:extLst>
              <a:ext uri="{FF2B5EF4-FFF2-40B4-BE49-F238E27FC236}">
                <a16:creationId xmlns:a16="http://schemas.microsoft.com/office/drawing/2014/main" id="{43474057-1F43-4A8C-A00F-A151DC1D1075}"/>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699900" y="-76200"/>
            <a:ext cx="7677150" cy="6858000"/>
          </a:xfrm>
        </p:spPr>
      </p:pic>
      <p:sp>
        <p:nvSpPr>
          <p:cNvPr id="7" name="Title 6">
            <a:extLst>
              <a:ext uri="{FF2B5EF4-FFF2-40B4-BE49-F238E27FC236}">
                <a16:creationId xmlns:a16="http://schemas.microsoft.com/office/drawing/2014/main" id="{934056CF-DEDB-4079-BF11-FA4761D09BCF}"/>
              </a:ext>
            </a:extLst>
          </p:cNvPr>
          <p:cNvSpPr>
            <a:spLocks noGrp="1"/>
          </p:cNvSpPr>
          <p:nvPr>
            <p:ph type="ctrTitle"/>
          </p:nvPr>
        </p:nvSpPr>
        <p:spPr>
          <a:xfrm>
            <a:off x="7942209" y="2159000"/>
            <a:ext cx="3284832" cy="2387600"/>
          </a:xfrm>
        </p:spPr>
        <p:txBody>
          <a:bodyPr>
            <a:normAutofit fontScale="90000"/>
          </a:bodyPr>
          <a:lstStyle/>
          <a:p>
            <a:r>
              <a:rPr lang="en-US" sz="5400" dirty="0"/>
              <a:t>UNT Dining System</a:t>
            </a:r>
            <a:endParaRPr lang="en-US" dirty="0"/>
          </a:p>
        </p:txBody>
      </p:sp>
      <p:sp>
        <p:nvSpPr>
          <p:cNvPr id="23" name="Text Placeholder 22">
            <a:extLst>
              <a:ext uri="{FF2B5EF4-FFF2-40B4-BE49-F238E27FC236}">
                <a16:creationId xmlns:a16="http://schemas.microsoft.com/office/drawing/2014/main" id="{0CBE6AF0-3BE0-469F-85B7-CC1F87C35F4C}"/>
              </a:ext>
            </a:extLst>
          </p:cNvPr>
          <p:cNvSpPr>
            <a:spLocks noGrp="1"/>
          </p:cNvSpPr>
          <p:nvPr>
            <p:ph type="body" sz="quarter" idx="11"/>
          </p:nvPr>
        </p:nvSpPr>
        <p:spPr>
          <a:xfrm>
            <a:off x="1654175" y="6515877"/>
            <a:ext cx="10537825" cy="531845"/>
          </a:xfrm>
        </p:spPr>
        <p:txBody>
          <a:bodyPr>
            <a:normAutofit fontScale="25000" lnSpcReduction="20000"/>
          </a:bodyPr>
          <a:lstStyle/>
          <a:p>
            <a:r>
              <a:rPr lang="en-US" dirty="0"/>
              <a:t>h</a:t>
            </a:r>
          </a:p>
        </p:txBody>
      </p:sp>
    </p:spTree>
    <p:extLst>
      <p:ext uri="{BB962C8B-B14F-4D97-AF65-F5344CB8AC3E}">
        <p14:creationId xmlns:p14="http://schemas.microsoft.com/office/powerpoint/2010/main" val="2835773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8C7E0E-7447-18BB-EDE0-99FDFA74222D}"/>
              </a:ext>
            </a:extLst>
          </p:cNvPr>
          <p:cNvSpPr>
            <a:spLocks noGrp="1"/>
          </p:cNvSpPr>
          <p:nvPr>
            <p:ph type="ctrTitle"/>
          </p:nvPr>
        </p:nvSpPr>
        <p:spPr>
          <a:xfrm>
            <a:off x="838200" y="722217"/>
            <a:ext cx="5610225" cy="639955"/>
          </a:xfrm>
        </p:spPr>
        <p:txBody>
          <a:bodyPr>
            <a:normAutofit/>
          </a:bodyPr>
          <a:lstStyle/>
          <a:p>
            <a:r>
              <a:rPr lang="en-US" sz="1600" b="1" dirty="0">
                <a:solidFill>
                  <a:schemeClr val="tx1"/>
                </a:solidFill>
              </a:rPr>
              <a:t>VIEW Menu</a:t>
            </a:r>
          </a:p>
        </p:txBody>
      </p:sp>
      <p:pic>
        <p:nvPicPr>
          <p:cNvPr id="2" name="Picture 1" descr="Table&#10;&#10;Description automatically generated with medium confidence">
            <a:extLst>
              <a:ext uri="{FF2B5EF4-FFF2-40B4-BE49-F238E27FC236}">
                <a16:creationId xmlns:a16="http://schemas.microsoft.com/office/drawing/2014/main" id="{C691ECC3-49D0-DBC3-91A5-EA85ED73D1B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758" y="1362172"/>
            <a:ext cx="4895941" cy="2419254"/>
          </a:xfrm>
          <a:prstGeom prst="rect">
            <a:avLst/>
          </a:prstGeom>
          <a:noFill/>
          <a:ln>
            <a:noFill/>
          </a:ln>
        </p:spPr>
      </p:pic>
      <p:pic>
        <p:nvPicPr>
          <p:cNvPr id="3" name="Picture 2" descr="Graphical user interface&#10;&#10;Description automatically generated">
            <a:extLst>
              <a:ext uri="{FF2B5EF4-FFF2-40B4-BE49-F238E27FC236}">
                <a16:creationId xmlns:a16="http://schemas.microsoft.com/office/drawing/2014/main" id="{05B087E2-F9D1-77EA-00AE-9BBF4E05293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9810" y="1362171"/>
            <a:ext cx="4905465" cy="2419255"/>
          </a:xfrm>
          <a:prstGeom prst="rect">
            <a:avLst/>
          </a:prstGeom>
          <a:noFill/>
          <a:ln>
            <a:noFill/>
          </a:ln>
        </p:spPr>
      </p:pic>
      <p:sp>
        <p:nvSpPr>
          <p:cNvPr id="4" name="Title 5">
            <a:extLst>
              <a:ext uri="{FF2B5EF4-FFF2-40B4-BE49-F238E27FC236}">
                <a16:creationId xmlns:a16="http://schemas.microsoft.com/office/drawing/2014/main" id="{CCD62CB0-E0BB-CB7B-3287-E93BF808DF98}"/>
              </a:ext>
            </a:extLst>
          </p:cNvPr>
          <p:cNvSpPr txBox="1">
            <a:spLocks/>
          </p:cNvSpPr>
          <p:nvPr/>
        </p:nvSpPr>
        <p:spPr>
          <a:xfrm>
            <a:off x="6819810" y="722216"/>
            <a:ext cx="5610225" cy="63995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200" kern="1200" cap="all" spc="200" baseline="0">
                <a:ln w="3175" cmpd="sng">
                  <a:noFill/>
                </a:ln>
                <a:solidFill>
                  <a:schemeClr val="bg1">
                    <a:lumMod val="95000"/>
                  </a:schemeClr>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solidFill>
              </a:rPr>
              <a:t>VIEW EMPLOYEE</a:t>
            </a:r>
          </a:p>
        </p:txBody>
      </p:sp>
      <p:sp>
        <p:nvSpPr>
          <p:cNvPr id="5" name="Title 5">
            <a:extLst>
              <a:ext uri="{FF2B5EF4-FFF2-40B4-BE49-F238E27FC236}">
                <a16:creationId xmlns:a16="http://schemas.microsoft.com/office/drawing/2014/main" id="{CD5F0A01-A5BE-B1B2-BDBB-CAB500AB9A3E}"/>
              </a:ext>
            </a:extLst>
          </p:cNvPr>
          <p:cNvSpPr txBox="1">
            <a:spLocks/>
          </p:cNvSpPr>
          <p:nvPr/>
        </p:nvSpPr>
        <p:spPr>
          <a:xfrm>
            <a:off x="704758" y="3781426"/>
            <a:ext cx="5610225" cy="46418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200" kern="1200" cap="all" spc="200" baseline="0">
                <a:ln w="3175" cmpd="sng">
                  <a:noFill/>
                </a:ln>
                <a:solidFill>
                  <a:schemeClr val="bg1">
                    <a:lumMod val="95000"/>
                  </a:schemeClr>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solidFill>
              </a:rPr>
              <a:t>VIEW EXPENSES </a:t>
            </a:r>
          </a:p>
        </p:txBody>
      </p:sp>
      <p:pic>
        <p:nvPicPr>
          <p:cNvPr id="7" name="Picture 6" descr="Graphical user interface, table&#10;&#10;Description automatically generated">
            <a:extLst>
              <a:ext uri="{FF2B5EF4-FFF2-40B4-BE49-F238E27FC236}">
                <a16:creationId xmlns:a16="http://schemas.microsoft.com/office/drawing/2014/main" id="{0AF60F10-216D-810B-2FDC-B3114D461EC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758" y="4245609"/>
            <a:ext cx="4895940" cy="2595025"/>
          </a:xfrm>
          <a:prstGeom prst="rect">
            <a:avLst/>
          </a:prstGeom>
          <a:noFill/>
          <a:ln>
            <a:noFill/>
          </a:ln>
        </p:spPr>
      </p:pic>
      <p:sp>
        <p:nvSpPr>
          <p:cNvPr id="8" name="Title 5">
            <a:extLst>
              <a:ext uri="{FF2B5EF4-FFF2-40B4-BE49-F238E27FC236}">
                <a16:creationId xmlns:a16="http://schemas.microsoft.com/office/drawing/2014/main" id="{15963B15-4282-41D0-9C0B-2CC110BBCCEF}"/>
              </a:ext>
            </a:extLst>
          </p:cNvPr>
          <p:cNvSpPr txBox="1">
            <a:spLocks/>
          </p:cNvSpPr>
          <p:nvPr/>
        </p:nvSpPr>
        <p:spPr>
          <a:xfrm>
            <a:off x="6819810" y="3781426"/>
            <a:ext cx="5610225" cy="46418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200" kern="1200" cap="all" spc="200" baseline="0">
                <a:ln w="3175" cmpd="sng">
                  <a:noFill/>
                </a:ln>
                <a:solidFill>
                  <a:schemeClr val="bg1">
                    <a:lumMod val="95000"/>
                  </a:schemeClr>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solidFill>
              </a:rPr>
              <a:t> VIEW ASSETS </a:t>
            </a:r>
          </a:p>
        </p:txBody>
      </p:sp>
      <p:pic>
        <p:nvPicPr>
          <p:cNvPr id="9" name="Picture 8" descr="Graphical user interface&#10;&#10;Description automatically generated">
            <a:extLst>
              <a:ext uri="{FF2B5EF4-FFF2-40B4-BE49-F238E27FC236}">
                <a16:creationId xmlns:a16="http://schemas.microsoft.com/office/drawing/2014/main" id="{B997FEFC-B0C0-E990-4C52-B4793AA85B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19809" y="4245609"/>
            <a:ext cx="4905466" cy="2595024"/>
          </a:xfrm>
          <a:prstGeom prst="rect">
            <a:avLst/>
          </a:prstGeom>
          <a:noFill/>
          <a:ln>
            <a:noFill/>
          </a:ln>
        </p:spPr>
      </p:pic>
    </p:spTree>
    <p:extLst>
      <p:ext uri="{BB962C8B-B14F-4D97-AF65-F5344CB8AC3E}">
        <p14:creationId xmlns:p14="http://schemas.microsoft.com/office/powerpoint/2010/main" val="1373041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8C7E0E-7447-18BB-EDE0-99FDFA74222D}"/>
              </a:ext>
            </a:extLst>
          </p:cNvPr>
          <p:cNvSpPr>
            <a:spLocks noGrp="1"/>
          </p:cNvSpPr>
          <p:nvPr>
            <p:ph type="ctrTitle"/>
          </p:nvPr>
        </p:nvSpPr>
        <p:spPr>
          <a:xfrm>
            <a:off x="892831" y="3705225"/>
            <a:ext cx="4386945" cy="639955"/>
          </a:xfrm>
        </p:spPr>
        <p:txBody>
          <a:bodyPr>
            <a:normAutofit/>
          </a:bodyPr>
          <a:lstStyle/>
          <a:p>
            <a:r>
              <a:rPr lang="en-US" sz="1800" b="1" dirty="0">
                <a:solidFill>
                  <a:schemeClr val="tx1"/>
                </a:solidFill>
              </a:rPr>
              <a:t>VIEW MEAL PLANS</a:t>
            </a:r>
          </a:p>
        </p:txBody>
      </p:sp>
      <p:pic>
        <p:nvPicPr>
          <p:cNvPr id="2" name="Picture 1" descr="Table&#10;&#10;Description automatically generated">
            <a:extLst>
              <a:ext uri="{FF2B5EF4-FFF2-40B4-BE49-F238E27FC236}">
                <a16:creationId xmlns:a16="http://schemas.microsoft.com/office/drawing/2014/main" id="{ED5228CE-8F57-12FD-ABE2-BCB8A2933C8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2831" y="1314644"/>
            <a:ext cx="5229704" cy="2438303"/>
          </a:xfrm>
          <a:prstGeom prst="rect">
            <a:avLst/>
          </a:prstGeom>
          <a:noFill/>
          <a:ln>
            <a:noFill/>
          </a:ln>
        </p:spPr>
      </p:pic>
      <p:sp>
        <p:nvSpPr>
          <p:cNvPr id="4" name="Title 5">
            <a:extLst>
              <a:ext uri="{FF2B5EF4-FFF2-40B4-BE49-F238E27FC236}">
                <a16:creationId xmlns:a16="http://schemas.microsoft.com/office/drawing/2014/main" id="{FADB4C04-A321-8CFC-F62E-70D1BBBE4BDF}"/>
              </a:ext>
            </a:extLst>
          </p:cNvPr>
          <p:cNvSpPr txBox="1">
            <a:spLocks/>
          </p:cNvSpPr>
          <p:nvPr/>
        </p:nvSpPr>
        <p:spPr>
          <a:xfrm>
            <a:off x="6966857" y="626967"/>
            <a:ext cx="4687663" cy="73520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200" kern="1200" cap="all" spc="200" baseline="0">
                <a:ln w="3175" cmpd="sng">
                  <a:noFill/>
                </a:ln>
                <a:solidFill>
                  <a:schemeClr val="bg1">
                    <a:lumMod val="95000"/>
                  </a:schemeClr>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a:solidFill>
                  <a:schemeClr val="tx1"/>
                </a:solidFill>
              </a:rPr>
              <a:t>VIEW DINING</a:t>
            </a:r>
          </a:p>
        </p:txBody>
      </p:sp>
      <p:pic>
        <p:nvPicPr>
          <p:cNvPr id="5" name="Picture 4" descr="Graphical user interface, table&#10;&#10;Description automatically generated">
            <a:extLst>
              <a:ext uri="{FF2B5EF4-FFF2-40B4-BE49-F238E27FC236}">
                <a16:creationId xmlns:a16="http://schemas.microsoft.com/office/drawing/2014/main" id="{A88F8E2D-3988-8EED-9E78-CD8DCD82CFC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7524" y="1266922"/>
            <a:ext cx="5229704" cy="2438303"/>
          </a:xfrm>
          <a:prstGeom prst="rect">
            <a:avLst/>
          </a:prstGeom>
          <a:noFill/>
          <a:ln>
            <a:noFill/>
          </a:ln>
        </p:spPr>
      </p:pic>
      <p:pic>
        <p:nvPicPr>
          <p:cNvPr id="7" name="Picture 6" descr="Table&#10;&#10;Description automatically generated">
            <a:extLst>
              <a:ext uri="{FF2B5EF4-FFF2-40B4-BE49-F238E27FC236}">
                <a16:creationId xmlns:a16="http://schemas.microsoft.com/office/drawing/2014/main" id="{3ADE38B1-5CBA-5263-EEB7-6DB22F6885D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4249930"/>
            <a:ext cx="5229704" cy="2535997"/>
          </a:xfrm>
          <a:prstGeom prst="rect">
            <a:avLst/>
          </a:prstGeom>
          <a:noFill/>
          <a:ln>
            <a:noFill/>
          </a:ln>
        </p:spPr>
      </p:pic>
      <p:sp>
        <p:nvSpPr>
          <p:cNvPr id="8" name="Title 5">
            <a:extLst>
              <a:ext uri="{FF2B5EF4-FFF2-40B4-BE49-F238E27FC236}">
                <a16:creationId xmlns:a16="http://schemas.microsoft.com/office/drawing/2014/main" id="{3CFF3FA5-5D74-214F-652F-4915D6207A50}"/>
              </a:ext>
            </a:extLst>
          </p:cNvPr>
          <p:cNvSpPr txBox="1">
            <a:spLocks/>
          </p:cNvSpPr>
          <p:nvPr/>
        </p:nvSpPr>
        <p:spPr>
          <a:xfrm>
            <a:off x="6966857" y="3705225"/>
            <a:ext cx="4386945" cy="54470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200" kern="1200" cap="all" spc="200" baseline="0">
                <a:ln w="3175" cmpd="sng">
                  <a:noFill/>
                </a:ln>
                <a:solidFill>
                  <a:schemeClr val="bg1">
                    <a:lumMod val="95000"/>
                  </a:schemeClr>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a:solidFill>
                  <a:schemeClr val="tx1"/>
                </a:solidFill>
              </a:rPr>
              <a:t>VIEW REVIEWS</a:t>
            </a:r>
          </a:p>
        </p:txBody>
      </p:sp>
      <p:sp>
        <p:nvSpPr>
          <p:cNvPr id="9" name="Title 5">
            <a:extLst>
              <a:ext uri="{FF2B5EF4-FFF2-40B4-BE49-F238E27FC236}">
                <a16:creationId xmlns:a16="http://schemas.microsoft.com/office/drawing/2014/main" id="{BF512AB0-4B72-1DAE-E461-A32308200A68}"/>
              </a:ext>
            </a:extLst>
          </p:cNvPr>
          <p:cNvSpPr txBox="1">
            <a:spLocks/>
          </p:cNvSpPr>
          <p:nvPr/>
        </p:nvSpPr>
        <p:spPr>
          <a:xfrm>
            <a:off x="838200" y="722217"/>
            <a:ext cx="4386945" cy="63995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200" kern="1200" cap="all" spc="200" baseline="0">
                <a:ln w="3175" cmpd="sng">
                  <a:noFill/>
                </a:ln>
                <a:solidFill>
                  <a:schemeClr val="bg1">
                    <a:lumMod val="95000"/>
                  </a:schemeClr>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a:solidFill>
                  <a:schemeClr val="tx1"/>
                </a:solidFill>
              </a:rPr>
              <a:t>VIEW INVENTORY</a:t>
            </a:r>
            <a:endParaRPr lang="en-US" sz="1800" b="1" dirty="0">
              <a:solidFill>
                <a:schemeClr val="tx1"/>
              </a:solidFill>
            </a:endParaRPr>
          </a:p>
        </p:txBody>
      </p:sp>
      <p:pic>
        <p:nvPicPr>
          <p:cNvPr id="10" name="Picture 9">
            <a:extLst>
              <a:ext uri="{FF2B5EF4-FFF2-40B4-BE49-F238E27FC236}">
                <a16:creationId xmlns:a16="http://schemas.microsoft.com/office/drawing/2014/main" id="{88E628D1-DBC9-6990-827A-CDDB673DDC6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15126" y="4249930"/>
            <a:ext cx="5382102" cy="2535997"/>
          </a:xfrm>
          <a:prstGeom prst="rect">
            <a:avLst/>
          </a:prstGeom>
          <a:noFill/>
          <a:ln>
            <a:noFill/>
          </a:ln>
        </p:spPr>
      </p:pic>
    </p:spTree>
    <p:extLst>
      <p:ext uri="{BB962C8B-B14F-4D97-AF65-F5344CB8AC3E}">
        <p14:creationId xmlns:p14="http://schemas.microsoft.com/office/powerpoint/2010/main" val="123299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8C7E0E-7447-18BB-EDE0-99FDFA74222D}"/>
              </a:ext>
            </a:extLst>
          </p:cNvPr>
          <p:cNvSpPr>
            <a:spLocks noGrp="1"/>
          </p:cNvSpPr>
          <p:nvPr>
            <p:ph type="ctrTitle"/>
          </p:nvPr>
        </p:nvSpPr>
        <p:spPr>
          <a:xfrm>
            <a:off x="892831" y="3705225"/>
            <a:ext cx="4386945" cy="542261"/>
          </a:xfrm>
        </p:spPr>
        <p:txBody>
          <a:bodyPr>
            <a:normAutofit/>
          </a:bodyPr>
          <a:lstStyle/>
          <a:p>
            <a:r>
              <a:rPr lang="en-US" sz="1800" b="1" dirty="0">
                <a:solidFill>
                  <a:schemeClr val="tx1"/>
                </a:solidFill>
              </a:rPr>
              <a:t>ADD INVENTORY</a:t>
            </a:r>
          </a:p>
        </p:txBody>
      </p:sp>
      <p:sp>
        <p:nvSpPr>
          <p:cNvPr id="4" name="Title 5">
            <a:extLst>
              <a:ext uri="{FF2B5EF4-FFF2-40B4-BE49-F238E27FC236}">
                <a16:creationId xmlns:a16="http://schemas.microsoft.com/office/drawing/2014/main" id="{FADB4C04-A321-8CFC-F62E-70D1BBBE4BDF}"/>
              </a:ext>
            </a:extLst>
          </p:cNvPr>
          <p:cNvSpPr txBox="1">
            <a:spLocks/>
          </p:cNvSpPr>
          <p:nvPr/>
        </p:nvSpPr>
        <p:spPr>
          <a:xfrm>
            <a:off x="6559423" y="722217"/>
            <a:ext cx="5095097" cy="44701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200" kern="1200" cap="all" spc="200" baseline="0">
                <a:ln w="3175" cmpd="sng">
                  <a:noFill/>
                </a:ln>
                <a:solidFill>
                  <a:schemeClr val="bg1">
                    <a:lumMod val="95000"/>
                  </a:schemeClr>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a:solidFill>
                  <a:schemeClr val="tx1"/>
                </a:solidFill>
              </a:rPr>
              <a:t>ADD EXPENSE</a:t>
            </a:r>
          </a:p>
        </p:txBody>
      </p:sp>
      <p:sp>
        <p:nvSpPr>
          <p:cNvPr id="8" name="Title 5">
            <a:extLst>
              <a:ext uri="{FF2B5EF4-FFF2-40B4-BE49-F238E27FC236}">
                <a16:creationId xmlns:a16="http://schemas.microsoft.com/office/drawing/2014/main" id="{3CFF3FA5-5D74-214F-652F-4915D6207A50}"/>
              </a:ext>
            </a:extLst>
          </p:cNvPr>
          <p:cNvSpPr txBox="1">
            <a:spLocks/>
          </p:cNvSpPr>
          <p:nvPr/>
        </p:nvSpPr>
        <p:spPr>
          <a:xfrm>
            <a:off x="6559423" y="3705225"/>
            <a:ext cx="4794379" cy="54470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200" kern="1200" cap="all" spc="200" baseline="0">
                <a:ln w="3175" cmpd="sng">
                  <a:noFill/>
                </a:ln>
                <a:solidFill>
                  <a:schemeClr val="bg1">
                    <a:lumMod val="95000"/>
                  </a:schemeClr>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a:solidFill>
                  <a:schemeClr val="tx1"/>
                </a:solidFill>
              </a:rPr>
              <a:t> ADD ASSETS</a:t>
            </a:r>
          </a:p>
        </p:txBody>
      </p:sp>
      <p:sp>
        <p:nvSpPr>
          <p:cNvPr id="9" name="Title 5">
            <a:extLst>
              <a:ext uri="{FF2B5EF4-FFF2-40B4-BE49-F238E27FC236}">
                <a16:creationId xmlns:a16="http://schemas.microsoft.com/office/drawing/2014/main" id="{BF512AB0-4B72-1DAE-E461-A32308200A68}"/>
              </a:ext>
            </a:extLst>
          </p:cNvPr>
          <p:cNvSpPr txBox="1">
            <a:spLocks/>
          </p:cNvSpPr>
          <p:nvPr/>
        </p:nvSpPr>
        <p:spPr>
          <a:xfrm>
            <a:off x="838200" y="722217"/>
            <a:ext cx="4386945" cy="54226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200" kern="1200" cap="all" spc="200" baseline="0">
                <a:ln w="3175" cmpd="sng">
                  <a:noFill/>
                </a:ln>
                <a:solidFill>
                  <a:schemeClr val="bg1">
                    <a:lumMod val="95000"/>
                  </a:schemeClr>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a:solidFill>
                  <a:schemeClr val="tx1"/>
                </a:solidFill>
              </a:rPr>
              <a:t>ADD EMPLOYEE</a:t>
            </a:r>
          </a:p>
        </p:txBody>
      </p:sp>
      <p:pic>
        <p:nvPicPr>
          <p:cNvPr id="12" name="Picture 11" descr="Graphical user interface, text, application, email&#10;&#10;Description automatically generated">
            <a:extLst>
              <a:ext uri="{FF2B5EF4-FFF2-40B4-BE49-F238E27FC236}">
                <a16:creationId xmlns:a16="http://schemas.microsoft.com/office/drawing/2014/main" id="{CBC05E55-94A5-E7FA-217E-63C1E1A46C0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2694"/>
          <a:stretch/>
        </p:blipFill>
        <p:spPr bwMode="auto">
          <a:xfrm>
            <a:off x="838198" y="1264478"/>
            <a:ext cx="5229704" cy="2440747"/>
          </a:xfrm>
          <a:prstGeom prst="rect">
            <a:avLst/>
          </a:prstGeom>
          <a:noFill/>
          <a:ln>
            <a:noFill/>
          </a:ln>
          <a:extLst>
            <a:ext uri="{53640926-AAD7-44D8-BBD7-CCE9431645EC}">
              <a14:shadowObscured xmlns:a14="http://schemas.microsoft.com/office/drawing/2010/main"/>
            </a:ext>
          </a:extLst>
        </p:spPr>
      </p:pic>
      <p:pic>
        <p:nvPicPr>
          <p:cNvPr id="13" name="Picture 12" descr="Graphical user interface, text&#10;&#10;Description automatically generated">
            <a:extLst>
              <a:ext uri="{FF2B5EF4-FFF2-40B4-BE49-F238E27FC236}">
                <a16:creationId xmlns:a16="http://schemas.microsoft.com/office/drawing/2014/main" id="{724D54A8-C27A-153D-7F52-A8ED9C5FDF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4435"/>
          <a:stretch/>
        </p:blipFill>
        <p:spPr bwMode="auto">
          <a:xfrm>
            <a:off x="6559423" y="1267379"/>
            <a:ext cx="5537805" cy="2437846"/>
          </a:xfrm>
          <a:prstGeom prst="rect">
            <a:avLst/>
          </a:prstGeom>
          <a:noFill/>
          <a:ln>
            <a:noFill/>
          </a:ln>
          <a:extLst>
            <a:ext uri="{53640926-AAD7-44D8-BBD7-CCE9431645EC}">
              <a14:shadowObscured xmlns:a14="http://schemas.microsoft.com/office/drawing/2010/main"/>
            </a:ext>
          </a:extLst>
        </p:spPr>
      </p:pic>
      <p:pic>
        <p:nvPicPr>
          <p:cNvPr id="14" name="Picture 13" descr="Graphical user interface, text&#10;&#10;Description automatically generated">
            <a:extLst>
              <a:ext uri="{FF2B5EF4-FFF2-40B4-BE49-F238E27FC236}">
                <a16:creationId xmlns:a16="http://schemas.microsoft.com/office/drawing/2014/main" id="{D63A0E6F-E4C5-7E30-E488-2DD2E76FAFB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5895"/>
          <a:stretch/>
        </p:blipFill>
        <p:spPr bwMode="auto">
          <a:xfrm>
            <a:off x="710980" y="4217891"/>
            <a:ext cx="5382102" cy="2535997"/>
          </a:xfrm>
          <a:prstGeom prst="rect">
            <a:avLst/>
          </a:prstGeom>
          <a:noFill/>
          <a:ln>
            <a:noFill/>
          </a:ln>
          <a:extLst>
            <a:ext uri="{53640926-AAD7-44D8-BBD7-CCE9431645EC}">
              <a14:shadowObscured xmlns:a14="http://schemas.microsoft.com/office/drawing/2010/main"/>
            </a:ext>
          </a:extLst>
        </p:spPr>
      </p:pic>
      <p:pic>
        <p:nvPicPr>
          <p:cNvPr id="15" name="Picture 14" descr="Graphical user interface, text, application&#10;&#10;Description automatically generated">
            <a:extLst>
              <a:ext uri="{FF2B5EF4-FFF2-40B4-BE49-F238E27FC236}">
                <a16:creationId xmlns:a16="http://schemas.microsoft.com/office/drawing/2014/main" id="{DF09623D-6058-463C-1FC3-CB936EA6533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52014"/>
          <a:stretch/>
        </p:blipFill>
        <p:spPr bwMode="auto">
          <a:xfrm>
            <a:off x="6486628" y="4247485"/>
            <a:ext cx="5610600" cy="250640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5688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8C7E0E-7447-18BB-EDE0-99FDFA74222D}"/>
              </a:ext>
            </a:extLst>
          </p:cNvPr>
          <p:cNvSpPr>
            <a:spLocks noGrp="1"/>
          </p:cNvSpPr>
          <p:nvPr>
            <p:ph type="ctrTitle"/>
          </p:nvPr>
        </p:nvSpPr>
        <p:spPr>
          <a:xfrm>
            <a:off x="892831" y="3705225"/>
            <a:ext cx="4386945" cy="542261"/>
          </a:xfrm>
        </p:spPr>
        <p:txBody>
          <a:bodyPr>
            <a:normAutofit/>
          </a:bodyPr>
          <a:lstStyle/>
          <a:p>
            <a:r>
              <a:rPr lang="en-US" sz="1800" b="1" dirty="0">
                <a:solidFill>
                  <a:schemeClr val="tx1"/>
                </a:solidFill>
              </a:rPr>
              <a:t>ADD MEAL PLAN</a:t>
            </a:r>
          </a:p>
        </p:txBody>
      </p:sp>
      <p:sp>
        <p:nvSpPr>
          <p:cNvPr id="4" name="Title 5">
            <a:extLst>
              <a:ext uri="{FF2B5EF4-FFF2-40B4-BE49-F238E27FC236}">
                <a16:creationId xmlns:a16="http://schemas.microsoft.com/office/drawing/2014/main" id="{FADB4C04-A321-8CFC-F62E-70D1BBBE4BDF}"/>
              </a:ext>
            </a:extLst>
          </p:cNvPr>
          <p:cNvSpPr txBox="1">
            <a:spLocks/>
          </p:cNvSpPr>
          <p:nvPr/>
        </p:nvSpPr>
        <p:spPr>
          <a:xfrm>
            <a:off x="6559423" y="722217"/>
            <a:ext cx="5095097" cy="44701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200" kern="1200" cap="all" spc="200" baseline="0">
                <a:ln w="3175" cmpd="sng">
                  <a:noFill/>
                </a:ln>
                <a:solidFill>
                  <a:schemeClr val="bg1">
                    <a:lumMod val="95000"/>
                  </a:schemeClr>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a:solidFill>
                  <a:schemeClr val="tx1"/>
                </a:solidFill>
              </a:rPr>
              <a:t>ADD menu</a:t>
            </a:r>
          </a:p>
        </p:txBody>
      </p:sp>
      <p:sp>
        <p:nvSpPr>
          <p:cNvPr id="8" name="Title 5">
            <a:extLst>
              <a:ext uri="{FF2B5EF4-FFF2-40B4-BE49-F238E27FC236}">
                <a16:creationId xmlns:a16="http://schemas.microsoft.com/office/drawing/2014/main" id="{3CFF3FA5-5D74-214F-652F-4915D6207A50}"/>
              </a:ext>
            </a:extLst>
          </p:cNvPr>
          <p:cNvSpPr txBox="1">
            <a:spLocks/>
          </p:cNvSpPr>
          <p:nvPr/>
        </p:nvSpPr>
        <p:spPr>
          <a:xfrm>
            <a:off x="6559423" y="3705225"/>
            <a:ext cx="4794379" cy="54470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200" kern="1200" cap="all" spc="200" baseline="0">
                <a:ln w="3175" cmpd="sng">
                  <a:noFill/>
                </a:ln>
                <a:solidFill>
                  <a:schemeClr val="bg1">
                    <a:lumMod val="95000"/>
                  </a:schemeClr>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a:solidFill>
                  <a:schemeClr val="tx1"/>
                </a:solidFill>
              </a:rPr>
              <a:t> ADD REVIEWS</a:t>
            </a:r>
          </a:p>
        </p:txBody>
      </p:sp>
      <p:sp>
        <p:nvSpPr>
          <p:cNvPr id="9" name="Title 5">
            <a:extLst>
              <a:ext uri="{FF2B5EF4-FFF2-40B4-BE49-F238E27FC236}">
                <a16:creationId xmlns:a16="http://schemas.microsoft.com/office/drawing/2014/main" id="{BF512AB0-4B72-1DAE-E461-A32308200A68}"/>
              </a:ext>
            </a:extLst>
          </p:cNvPr>
          <p:cNvSpPr txBox="1">
            <a:spLocks/>
          </p:cNvSpPr>
          <p:nvPr/>
        </p:nvSpPr>
        <p:spPr>
          <a:xfrm>
            <a:off x="838200" y="722217"/>
            <a:ext cx="4386945" cy="54226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200" kern="1200" cap="all" spc="200" baseline="0">
                <a:ln w="3175" cmpd="sng">
                  <a:noFill/>
                </a:ln>
                <a:solidFill>
                  <a:schemeClr val="bg1">
                    <a:lumMod val="95000"/>
                  </a:schemeClr>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a:solidFill>
                  <a:schemeClr val="tx1"/>
                </a:solidFill>
              </a:rPr>
              <a:t>ADD DINING</a:t>
            </a:r>
          </a:p>
        </p:txBody>
      </p:sp>
      <p:pic>
        <p:nvPicPr>
          <p:cNvPr id="2" name="Picture 1" descr="Graphical user interface, text&#10;&#10;Description automatically generated">
            <a:extLst>
              <a:ext uri="{FF2B5EF4-FFF2-40B4-BE49-F238E27FC236}">
                <a16:creationId xmlns:a16="http://schemas.microsoft.com/office/drawing/2014/main" id="{68A83AF7-C3E0-C8C2-3563-987B31275B9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7929"/>
          <a:stretch/>
        </p:blipFill>
        <p:spPr bwMode="auto">
          <a:xfrm>
            <a:off x="838200" y="1264478"/>
            <a:ext cx="5254882" cy="2437846"/>
          </a:xfrm>
          <a:prstGeom prst="rect">
            <a:avLst/>
          </a:prstGeom>
          <a:noFill/>
          <a:ln>
            <a:noFill/>
          </a:ln>
          <a:extLst>
            <a:ext uri="{53640926-AAD7-44D8-BBD7-CCE9431645EC}">
              <a14:shadowObscured xmlns:a14="http://schemas.microsoft.com/office/drawing/2010/main"/>
            </a:ext>
          </a:extLst>
        </p:spPr>
      </p:pic>
      <p:pic>
        <p:nvPicPr>
          <p:cNvPr id="3" name="Picture 2" descr="Graphical user interface, text&#10;&#10;Description automatically generated">
            <a:extLst>
              <a:ext uri="{FF2B5EF4-FFF2-40B4-BE49-F238E27FC236}">
                <a16:creationId xmlns:a16="http://schemas.microsoft.com/office/drawing/2014/main" id="{E511A30A-DD46-5133-A99E-636F691EC3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5224"/>
          <a:stretch/>
        </p:blipFill>
        <p:spPr bwMode="auto">
          <a:xfrm>
            <a:off x="765110" y="4245906"/>
            <a:ext cx="5327972" cy="2612094"/>
          </a:xfrm>
          <a:prstGeom prst="rect">
            <a:avLst/>
          </a:prstGeom>
          <a:noFill/>
          <a:ln>
            <a:noFill/>
          </a:ln>
          <a:extLst>
            <a:ext uri="{53640926-AAD7-44D8-BBD7-CCE9431645EC}">
              <a14:shadowObscured xmlns:a14="http://schemas.microsoft.com/office/drawing/2010/main"/>
            </a:ext>
          </a:extLst>
        </p:spPr>
      </p:pic>
      <p:pic>
        <p:nvPicPr>
          <p:cNvPr id="5" name="Picture 4" descr="Graphical user interface, text, application&#10;&#10;Description automatically generated">
            <a:extLst>
              <a:ext uri="{FF2B5EF4-FFF2-40B4-BE49-F238E27FC236}">
                <a16:creationId xmlns:a16="http://schemas.microsoft.com/office/drawing/2014/main" id="{78092A1D-DA9A-7725-8B96-5067423C98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8317"/>
          <a:stretch/>
        </p:blipFill>
        <p:spPr bwMode="auto">
          <a:xfrm>
            <a:off x="6559422" y="4245905"/>
            <a:ext cx="5523721" cy="2540022"/>
          </a:xfrm>
          <a:prstGeom prst="rect">
            <a:avLst/>
          </a:prstGeom>
          <a:noFill/>
          <a:ln>
            <a:noFill/>
          </a:ln>
          <a:extLst>
            <a:ext uri="{53640926-AAD7-44D8-BBD7-CCE9431645EC}">
              <a14:shadowObscured xmlns:a14="http://schemas.microsoft.com/office/drawing/2010/main"/>
            </a:ext>
          </a:extLst>
        </p:spPr>
      </p:pic>
      <p:pic>
        <p:nvPicPr>
          <p:cNvPr id="16" name="Picture 15" descr="Graphical user interface, text, application&#10;&#10;Description automatically generated">
            <a:extLst>
              <a:ext uri="{FF2B5EF4-FFF2-40B4-BE49-F238E27FC236}">
                <a16:creationId xmlns:a16="http://schemas.microsoft.com/office/drawing/2014/main" id="{F88FEAD5-5591-E4D0-5B0F-9E7C5A0B4119}"/>
              </a:ext>
            </a:extLst>
          </p:cNvPr>
          <p:cNvPicPr>
            <a:picLocks noChangeAspect="1"/>
          </p:cNvPicPr>
          <p:nvPr/>
        </p:nvPicPr>
        <p:blipFill>
          <a:blip r:embed="rId5"/>
          <a:stretch>
            <a:fillRect/>
          </a:stretch>
        </p:blipFill>
        <p:spPr>
          <a:xfrm>
            <a:off x="6442035" y="1264479"/>
            <a:ext cx="5641108" cy="2437846"/>
          </a:xfrm>
          <a:prstGeom prst="rect">
            <a:avLst/>
          </a:prstGeom>
        </p:spPr>
      </p:pic>
    </p:spTree>
    <p:extLst>
      <p:ext uri="{BB962C8B-B14F-4D97-AF65-F5344CB8AC3E}">
        <p14:creationId xmlns:p14="http://schemas.microsoft.com/office/powerpoint/2010/main" val="210862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B76D4-8AC0-090A-267C-FB90A09A3D4F}"/>
              </a:ext>
            </a:extLst>
          </p:cNvPr>
          <p:cNvSpPr>
            <a:spLocks noGrp="1"/>
          </p:cNvSpPr>
          <p:nvPr>
            <p:ph type="title"/>
          </p:nvPr>
        </p:nvSpPr>
        <p:spPr>
          <a:xfrm>
            <a:off x="2866518" y="1995340"/>
            <a:ext cx="9905998" cy="1905000"/>
          </a:xfrm>
        </p:spPr>
        <p:txBody>
          <a:bodyPr>
            <a:normAutofit/>
          </a:bodyPr>
          <a:lstStyle/>
          <a:p>
            <a:r>
              <a:rPr lang="en-US" sz="7200" b="1" i="1" dirty="0">
                <a:solidFill>
                  <a:schemeClr val="tx1"/>
                </a:solidFill>
                <a:latin typeface="Amasis MT Pro Black" panose="020B0604020202020204" pitchFamily="18" charset="0"/>
              </a:rPr>
              <a:t>THANK YOU</a:t>
            </a:r>
          </a:p>
        </p:txBody>
      </p:sp>
      <p:pic>
        <p:nvPicPr>
          <p:cNvPr id="2050" name="Picture 2" descr="PPT - Federal and Unitary Systems of Government PowerPoint Presentation ...">
            <a:extLst>
              <a:ext uri="{FF2B5EF4-FFF2-40B4-BE49-F238E27FC236}">
                <a16:creationId xmlns:a16="http://schemas.microsoft.com/office/drawing/2014/main" id="{88FE42A5-FA7D-FF05-ACD4-DBB05E737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90"/>
            <a:ext cx="12192000" cy="6957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373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A5028-7D41-DBCA-9F47-109423181C03}"/>
              </a:ext>
            </a:extLst>
          </p:cNvPr>
          <p:cNvSpPr>
            <a:spLocks noGrp="1"/>
          </p:cNvSpPr>
          <p:nvPr>
            <p:ph type="dt" sz="half" idx="10"/>
          </p:nvPr>
        </p:nvSpPr>
        <p:spPr/>
        <p:txBody>
          <a:bodyPr/>
          <a:lstStyle/>
          <a:p>
            <a:r>
              <a:rPr lang="en-US"/>
              <a:t>8/03/20XX</a:t>
            </a:r>
            <a:endParaRPr lang="en-US" dirty="0"/>
          </a:p>
        </p:txBody>
      </p:sp>
      <p:sp>
        <p:nvSpPr>
          <p:cNvPr id="8" name="Text Placeholder 7">
            <a:extLst>
              <a:ext uri="{FF2B5EF4-FFF2-40B4-BE49-F238E27FC236}">
                <a16:creationId xmlns:a16="http://schemas.microsoft.com/office/drawing/2014/main" id="{770F5E22-B337-3153-5D85-CD27EFA127F4}"/>
              </a:ext>
            </a:extLst>
          </p:cNvPr>
          <p:cNvSpPr>
            <a:spLocks noGrp="1"/>
          </p:cNvSpPr>
          <p:nvPr>
            <p:ph type="body" sz="quarter" idx="14"/>
          </p:nvPr>
        </p:nvSpPr>
        <p:spPr>
          <a:xfrm>
            <a:off x="838199" y="1017037"/>
            <a:ext cx="7111483" cy="4609322"/>
          </a:xfrm>
        </p:spPr>
        <p:txBody>
          <a:bodyPr>
            <a:normAutofit fontScale="92500" lnSpcReduction="20000"/>
          </a:bodyPr>
          <a:lstStyle/>
          <a:p>
            <a:pPr>
              <a:buClr>
                <a:srgbClr val="FF0000"/>
              </a:buClr>
            </a:pPr>
            <a:r>
              <a:rPr lang="en-US" sz="1600" dirty="0">
                <a:effectLst/>
                <a:latin typeface="Times New Roman" panose="02020603050405020304" pitchFamily="18" charset="0"/>
                <a:cs typeface="Times New Roman" panose="02020603050405020304" pitchFamily="18" charset="0"/>
              </a:rPr>
              <a:t>       	Project Description</a:t>
            </a:r>
            <a:br>
              <a:rPr lang="en-US" sz="1600" dirty="0">
                <a:effectLst/>
                <a:latin typeface="Times New Roman" panose="02020603050405020304" pitchFamily="18" charset="0"/>
                <a:cs typeface="Times New Roman" panose="02020603050405020304" pitchFamily="18" charset="0"/>
              </a:rPr>
            </a:br>
            <a:r>
              <a:rPr lang="en-US" sz="1600" dirty="0">
                <a:effectLst/>
                <a:latin typeface="Times New Roman" panose="02020603050405020304" pitchFamily="18" charset="0"/>
                <a:cs typeface="Times New Roman" panose="02020603050405020304" pitchFamily="18" charset="0"/>
              </a:rPr>
              <a:t>       	Brief description of UNT DINING System</a:t>
            </a:r>
          </a:p>
          <a:p>
            <a:pPr>
              <a:buClr>
                <a:srgbClr val="FF0000"/>
              </a:buClr>
            </a:pPr>
            <a:endParaRPr lang="en-US" sz="1600" dirty="0">
              <a:effectLst/>
              <a:latin typeface="Times New Roman" panose="02020603050405020304" pitchFamily="18" charset="0"/>
              <a:cs typeface="Times New Roman" panose="02020603050405020304" pitchFamily="18" charset="0"/>
            </a:endParaRPr>
          </a:p>
          <a:p>
            <a:pPr>
              <a:buClr>
                <a:srgbClr val="FF0000"/>
              </a:buClr>
            </a:pPr>
            <a:br>
              <a:rPr lang="en-US" dirty="0">
                <a:effectLst/>
                <a:latin typeface="Times New Roman" panose="02020603050405020304" pitchFamily="18" charset="0"/>
                <a:cs typeface="Times New Roman" panose="02020603050405020304" pitchFamily="18" charset="0"/>
              </a:rPr>
            </a:br>
            <a:r>
              <a:rPr lang="en-US" dirty="0">
                <a:effectLst/>
                <a:latin typeface="Times New Roman" panose="02020603050405020304" pitchFamily="18" charset="0"/>
                <a:cs typeface="Times New Roman" panose="02020603050405020304" pitchFamily="18" charset="0"/>
              </a:rPr>
              <a:t>	        ER Diagram</a:t>
            </a:r>
            <a:br>
              <a:rPr lang="en-US" dirty="0">
                <a:effectLst/>
                <a:latin typeface="Times New Roman" panose="02020603050405020304" pitchFamily="18" charset="0"/>
                <a:cs typeface="Times New Roman" panose="02020603050405020304" pitchFamily="18" charset="0"/>
              </a:rPr>
            </a:br>
            <a:r>
              <a:rPr lang="en-US" dirty="0">
                <a:effectLst/>
                <a:latin typeface="Times New Roman" panose="02020603050405020304" pitchFamily="18" charset="0"/>
                <a:cs typeface="Times New Roman" panose="02020603050405020304" pitchFamily="18" charset="0"/>
              </a:rPr>
              <a:t>	        Entity Relationship Diagram for</a:t>
            </a:r>
            <a:br>
              <a:rPr lang="en-US" dirty="0">
                <a:effectLst/>
                <a:latin typeface="Times New Roman" panose="02020603050405020304" pitchFamily="18" charset="0"/>
                <a:cs typeface="Times New Roman" panose="02020603050405020304" pitchFamily="18" charset="0"/>
              </a:rPr>
            </a:br>
            <a:r>
              <a:rPr lang="en-US" dirty="0">
                <a:effectLst/>
                <a:latin typeface="Times New Roman" panose="02020603050405020304" pitchFamily="18" charset="0"/>
                <a:cs typeface="Times New Roman" panose="02020603050405020304" pitchFamily="18" charset="0"/>
              </a:rPr>
              <a:t>	        UNT DINING System</a:t>
            </a:r>
          </a:p>
          <a:p>
            <a:pPr>
              <a:buClr>
                <a:srgbClr val="FF0000"/>
              </a:buClr>
            </a:pPr>
            <a:br>
              <a:rPr lang="en-US" dirty="0">
                <a:effectLst/>
                <a:latin typeface="Times New Roman" panose="02020603050405020304" pitchFamily="18" charset="0"/>
                <a:cs typeface="Times New Roman" panose="02020603050405020304" pitchFamily="18" charset="0"/>
              </a:rPr>
            </a:br>
            <a:br>
              <a:rPr lang="en-US" dirty="0">
                <a:effectLst/>
                <a:latin typeface="Times New Roman" panose="02020603050405020304" pitchFamily="18" charset="0"/>
                <a:cs typeface="Times New Roman" panose="02020603050405020304" pitchFamily="18" charset="0"/>
              </a:rPr>
            </a:br>
            <a:r>
              <a:rPr lang="en-US" dirty="0">
                <a:effectLst/>
                <a:latin typeface="Times New Roman" panose="02020603050405020304" pitchFamily="18" charset="0"/>
                <a:cs typeface="Times New Roman" panose="02020603050405020304" pitchFamily="18" charset="0"/>
              </a:rPr>
              <a:t>		Tech Stack</a:t>
            </a:r>
            <a:br>
              <a:rPr lang="en-US" dirty="0">
                <a:effectLst/>
                <a:latin typeface="Times New Roman" panose="02020603050405020304" pitchFamily="18" charset="0"/>
                <a:cs typeface="Times New Roman" panose="02020603050405020304" pitchFamily="18" charset="0"/>
              </a:rPr>
            </a:br>
            <a:r>
              <a:rPr lang="en-US" dirty="0">
                <a:effectLst/>
                <a:latin typeface="Times New Roman" panose="02020603050405020304" pitchFamily="18" charset="0"/>
                <a:cs typeface="Times New Roman" panose="02020603050405020304" pitchFamily="18" charset="0"/>
              </a:rPr>
              <a:t>		Tools and Technologies used for the</a:t>
            </a:r>
            <a:br>
              <a:rPr lang="en-US" dirty="0">
                <a:effectLst/>
                <a:latin typeface="Times New Roman" panose="02020603050405020304" pitchFamily="18" charset="0"/>
                <a:cs typeface="Times New Roman" panose="02020603050405020304" pitchFamily="18" charset="0"/>
              </a:rPr>
            </a:br>
            <a:r>
              <a:rPr lang="en-US" dirty="0">
                <a:effectLst/>
                <a:latin typeface="Times New Roman" panose="02020603050405020304" pitchFamily="18" charset="0"/>
                <a:cs typeface="Times New Roman" panose="02020603050405020304" pitchFamily="18" charset="0"/>
              </a:rPr>
              <a:t>		Project</a:t>
            </a:r>
          </a:p>
          <a:p>
            <a:pPr>
              <a:buClr>
                <a:srgbClr val="FF0000"/>
              </a:buClr>
            </a:pPr>
            <a:br>
              <a:rPr lang="en-US" sz="1600" dirty="0">
                <a:effectLst/>
                <a:latin typeface="Times New Roman" panose="02020603050405020304" pitchFamily="18" charset="0"/>
                <a:cs typeface="Times New Roman" panose="02020603050405020304" pitchFamily="18" charset="0"/>
              </a:rPr>
            </a:br>
            <a:r>
              <a:rPr lang="en-US" sz="1600" dirty="0">
                <a:effectLst/>
                <a:latin typeface="Times New Roman" panose="02020603050405020304" pitchFamily="18" charset="0"/>
                <a:cs typeface="Times New Roman" panose="02020603050405020304" pitchFamily="18" charset="0"/>
              </a:rPr>
              <a:t>		ER Mapping</a:t>
            </a:r>
            <a:br>
              <a:rPr lang="en-US" sz="1600" dirty="0">
                <a:effectLst/>
                <a:latin typeface="Times New Roman" panose="02020603050405020304" pitchFamily="18" charset="0"/>
                <a:cs typeface="Times New Roman" panose="02020603050405020304" pitchFamily="18" charset="0"/>
              </a:rPr>
            </a:br>
            <a:r>
              <a:rPr lang="en-US" sz="1600" dirty="0">
                <a:effectLst/>
                <a:latin typeface="Times New Roman" panose="02020603050405020304" pitchFamily="18" charset="0"/>
                <a:cs typeface="Times New Roman" panose="02020603050405020304" pitchFamily="18" charset="0"/>
              </a:rPr>
              <a:t>		Entity Relationship Mapping</a:t>
            </a:r>
          </a:p>
          <a:p>
            <a:pPr>
              <a:buClr>
                <a:srgbClr val="FF0000"/>
              </a:buClr>
            </a:pPr>
            <a:br>
              <a:rPr lang="en-US" sz="1600" dirty="0">
                <a:effectLst/>
                <a:latin typeface="Times New Roman" panose="02020603050405020304" pitchFamily="18" charset="0"/>
                <a:cs typeface="Times New Roman" panose="02020603050405020304" pitchFamily="18" charset="0"/>
              </a:rPr>
            </a:br>
            <a:r>
              <a:rPr lang="en-US" sz="1600" dirty="0">
                <a:effectLst/>
                <a:latin typeface="Times New Roman" panose="02020603050405020304" pitchFamily="18" charset="0"/>
                <a:cs typeface="Times New Roman" panose="02020603050405020304" pitchFamily="18" charset="0"/>
              </a:rPr>
              <a:t>		Home Page</a:t>
            </a:r>
            <a:br>
              <a:rPr lang="en-US" sz="1600" dirty="0">
                <a:effectLst/>
                <a:latin typeface="Times New Roman" panose="02020603050405020304" pitchFamily="18" charset="0"/>
                <a:cs typeface="Times New Roman" panose="02020603050405020304" pitchFamily="18" charset="0"/>
              </a:rPr>
            </a:br>
            <a:r>
              <a:rPr lang="en-US" sz="1600" dirty="0">
                <a:effectLst/>
                <a:latin typeface="Times New Roman" panose="02020603050405020304" pitchFamily="18" charset="0"/>
                <a:cs typeface="Times New Roman" panose="02020603050405020304" pitchFamily="18" charset="0"/>
              </a:rPr>
              <a:t>		UNT DINING System</a:t>
            </a:r>
          </a:p>
          <a:p>
            <a:br>
              <a:rPr lang="en-US" b="0" i="0" dirty="0">
                <a:solidFill>
                  <a:srgbClr val="000000"/>
                </a:solidFill>
                <a:effectLst/>
                <a:latin typeface="Lato" panose="020F0502020204030203" pitchFamily="34" charset="0"/>
              </a:rPr>
            </a:br>
            <a:endParaRPr lang="en-US" dirty="0"/>
          </a:p>
        </p:txBody>
      </p:sp>
      <p:sp>
        <p:nvSpPr>
          <p:cNvPr id="16" name="Heptagon 15">
            <a:extLst>
              <a:ext uri="{FF2B5EF4-FFF2-40B4-BE49-F238E27FC236}">
                <a16:creationId xmlns:a16="http://schemas.microsoft.com/office/drawing/2014/main" id="{124B2155-D4C6-72FC-4D87-B0FF3F633CC1}"/>
              </a:ext>
            </a:extLst>
          </p:cNvPr>
          <p:cNvSpPr/>
          <p:nvPr/>
        </p:nvSpPr>
        <p:spPr>
          <a:xfrm>
            <a:off x="681135" y="531845"/>
            <a:ext cx="45719" cy="45719"/>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ptagon 16">
            <a:extLst>
              <a:ext uri="{FF2B5EF4-FFF2-40B4-BE49-F238E27FC236}">
                <a16:creationId xmlns:a16="http://schemas.microsoft.com/office/drawing/2014/main" id="{BE686ED3-7046-4F45-55AE-3555C4DA60D9}"/>
              </a:ext>
            </a:extLst>
          </p:cNvPr>
          <p:cNvSpPr/>
          <p:nvPr/>
        </p:nvSpPr>
        <p:spPr>
          <a:xfrm>
            <a:off x="810207" y="629182"/>
            <a:ext cx="45719" cy="45719"/>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A97CDA1-F1E7-48DE-DC71-162CF8011A78}"/>
              </a:ext>
            </a:extLst>
          </p:cNvPr>
          <p:cNvSpPr/>
          <p:nvPr/>
        </p:nvSpPr>
        <p:spPr>
          <a:xfrm>
            <a:off x="947676" y="1012994"/>
            <a:ext cx="525937" cy="5234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effectLst/>
                <a:latin typeface="Times New Roman" panose="02020603050405020304" pitchFamily="18" charset="0"/>
                <a:cs typeface="Times New Roman" panose="02020603050405020304" pitchFamily="18" charset="0"/>
              </a:rPr>
              <a:t>1</a:t>
            </a:r>
            <a:endParaRPr lang="en-US" b="1" dirty="0">
              <a:solidFill>
                <a:schemeClr val="tx1"/>
              </a:solidFill>
            </a:endParaRPr>
          </a:p>
        </p:txBody>
      </p:sp>
      <p:sp>
        <p:nvSpPr>
          <p:cNvPr id="22" name="Oval 21">
            <a:extLst>
              <a:ext uri="{FF2B5EF4-FFF2-40B4-BE49-F238E27FC236}">
                <a16:creationId xmlns:a16="http://schemas.microsoft.com/office/drawing/2014/main" id="{EF855C64-1265-EAD0-BE04-C52AFD689747}"/>
              </a:ext>
            </a:extLst>
          </p:cNvPr>
          <p:cNvSpPr/>
          <p:nvPr/>
        </p:nvSpPr>
        <p:spPr>
          <a:xfrm>
            <a:off x="979704" y="2855377"/>
            <a:ext cx="525937" cy="5234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effectLst/>
                <a:latin typeface="Times New Roman" panose="02020603050405020304" pitchFamily="18" charset="0"/>
                <a:cs typeface="Times New Roman" panose="02020603050405020304" pitchFamily="18" charset="0"/>
              </a:rPr>
              <a:t>3</a:t>
            </a:r>
            <a:endParaRPr lang="en-US" b="1" dirty="0">
              <a:solidFill>
                <a:schemeClr val="tx1"/>
              </a:solidFill>
            </a:endParaRPr>
          </a:p>
        </p:txBody>
      </p:sp>
      <p:sp>
        <p:nvSpPr>
          <p:cNvPr id="23" name="Oval 22">
            <a:extLst>
              <a:ext uri="{FF2B5EF4-FFF2-40B4-BE49-F238E27FC236}">
                <a16:creationId xmlns:a16="http://schemas.microsoft.com/office/drawing/2014/main" id="{69B81F64-C8DD-B883-0C88-10D44AA1928F}"/>
              </a:ext>
            </a:extLst>
          </p:cNvPr>
          <p:cNvSpPr/>
          <p:nvPr/>
        </p:nvSpPr>
        <p:spPr>
          <a:xfrm>
            <a:off x="979704" y="3582525"/>
            <a:ext cx="525937" cy="5234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4</a:t>
            </a:r>
            <a:endParaRPr lang="en-US" b="1" dirty="0">
              <a:solidFill>
                <a:schemeClr val="bg1"/>
              </a:solidFill>
            </a:endParaRPr>
          </a:p>
        </p:txBody>
      </p:sp>
      <p:sp>
        <p:nvSpPr>
          <p:cNvPr id="24" name="Oval 23">
            <a:extLst>
              <a:ext uri="{FF2B5EF4-FFF2-40B4-BE49-F238E27FC236}">
                <a16:creationId xmlns:a16="http://schemas.microsoft.com/office/drawing/2014/main" id="{290B851A-9CEC-52A1-ACC2-196E631EFD14}"/>
              </a:ext>
            </a:extLst>
          </p:cNvPr>
          <p:cNvSpPr/>
          <p:nvPr/>
        </p:nvSpPr>
        <p:spPr>
          <a:xfrm>
            <a:off x="985000" y="4395861"/>
            <a:ext cx="525937" cy="5234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effectLst/>
                <a:latin typeface="Times New Roman" panose="02020603050405020304" pitchFamily="18" charset="0"/>
                <a:cs typeface="Times New Roman" panose="02020603050405020304" pitchFamily="18" charset="0"/>
              </a:rPr>
              <a:t>5</a:t>
            </a:r>
            <a:endParaRPr lang="en-US" b="1" dirty="0">
              <a:solidFill>
                <a:schemeClr val="tx1"/>
              </a:solidFill>
            </a:endParaRPr>
          </a:p>
        </p:txBody>
      </p:sp>
      <p:pic>
        <p:nvPicPr>
          <p:cNvPr id="25" name="Picture Placeholder 18" descr="A half booth, table, and chair at a restaurant">
            <a:extLst>
              <a:ext uri="{FF2B5EF4-FFF2-40B4-BE49-F238E27FC236}">
                <a16:creationId xmlns:a16="http://schemas.microsoft.com/office/drawing/2014/main" id="{2F20B6FF-7C2C-717E-25CE-8EA69DE8AC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249885" y="0"/>
            <a:ext cx="4942115" cy="6877366"/>
          </a:xfrm>
          <a:prstGeom prst="rect">
            <a:avLst/>
          </a:prstGeom>
        </p:spPr>
      </p:pic>
      <p:sp>
        <p:nvSpPr>
          <p:cNvPr id="26" name="Oval 25">
            <a:extLst>
              <a:ext uri="{FF2B5EF4-FFF2-40B4-BE49-F238E27FC236}">
                <a16:creationId xmlns:a16="http://schemas.microsoft.com/office/drawing/2014/main" id="{B5BBA26F-3C69-12B5-8D92-D48AAE106807}"/>
              </a:ext>
            </a:extLst>
          </p:cNvPr>
          <p:cNvSpPr/>
          <p:nvPr/>
        </p:nvSpPr>
        <p:spPr>
          <a:xfrm>
            <a:off x="993705" y="1941592"/>
            <a:ext cx="525937" cy="5234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effectLst/>
                <a:latin typeface="Times New Roman" panose="02020603050405020304" pitchFamily="18" charset="0"/>
                <a:cs typeface="Times New Roman" panose="02020603050405020304" pitchFamily="18" charset="0"/>
              </a:rPr>
              <a:t>2</a:t>
            </a:r>
            <a:endParaRPr lang="en-US" b="1" dirty="0">
              <a:solidFill>
                <a:schemeClr val="tx1"/>
              </a:solidFill>
            </a:endParaRPr>
          </a:p>
        </p:txBody>
      </p:sp>
    </p:spTree>
    <p:extLst>
      <p:ext uri="{BB962C8B-B14F-4D97-AF65-F5344CB8AC3E}">
        <p14:creationId xmlns:p14="http://schemas.microsoft.com/office/powerpoint/2010/main" val="3331321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holding a plant">
            <a:extLst>
              <a:ext uri="{FF2B5EF4-FFF2-40B4-BE49-F238E27FC236}">
                <a16:creationId xmlns:a16="http://schemas.microsoft.com/office/drawing/2014/main" id="{173CF312-33FE-4C78-AF0C-38012741291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t="12" b="12"/>
          <a:stretch/>
        </p:blipFill>
        <p:spPr/>
      </p:pic>
      <p:sp>
        <p:nvSpPr>
          <p:cNvPr id="11" name="Text Placeholder 10">
            <a:extLst>
              <a:ext uri="{FF2B5EF4-FFF2-40B4-BE49-F238E27FC236}">
                <a16:creationId xmlns:a16="http://schemas.microsoft.com/office/drawing/2014/main" id="{8C553516-5C72-4D87-B46F-91D466877B67}"/>
              </a:ext>
            </a:extLst>
          </p:cNvPr>
          <p:cNvSpPr>
            <a:spLocks noGrp="1"/>
          </p:cNvSpPr>
          <p:nvPr>
            <p:ph type="body" sz="quarter" idx="14"/>
          </p:nvPr>
        </p:nvSpPr>
        <p:spPr/>
        <p:txBody>
          <a:bodyPr>
            <a:normAutofit fontScale="55000" lnSpcReduction="20000"/>
          </a:bodyPr>
          <a:lstStyle/>
          <a:p>
            <a:r>
              <a:rPr lang="en-US" dirty="0"/>
              <a:t>About</a:t>
            </a:r>
          </a:p>
        </p:txBody>
      </p:sp>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590550" y="901598"/>
            <a:ext cx="3932465" cy="336548"/>
          </a:xfrm>
        </p:spPr>
        <p:txBody>
          <a:bodyPr>
            <a:normAutofit fontScale="90000"/>
          </a:bodyPr>
          <a:lstStyle/>
          <a:p>
            <a:r>
              <a:rPr lang="en-IN" sz="1800" b="1" dirty="0">
                <a:effectLst/>
                <a:latin typeface="Calibri" panose="020F0502020204030204" pitchFamily="34" charset="0"/>
                <a:ea typeface="Calibri" panose="020F0502020204030204" pitchFamily="34" charset="0"/>
                <a:cs typeface="Times New Roman" panose="02020603050405020304" pitchFamily="18" charset="0"/>
              </a:rPr>
              <a:t>           PROJECT DESCRIPTION</a:t>
            </a:r>
            <a:endParaRPr lang="en-US" dirty="0"/>
          </a:p>
        </p:txBody>
      </p:sp>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0" y="1454764"/>
            <a:ext cx="4343399" cy="4595088"/>
          </a:xfrm>
        </p:spPr>
        <p:txBody>
          <a:bodyPr>
            <a:normAutofit fontScale="70000" lnSpcReduction="20000"/>
          </a:bodyPr>
          <a:lstStyle/>
          <a:p>
            <a:pPr algn="just"/>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project is the UNT dining system which comprises all the systems involved in dining services. This system is about every dining unit there is in the UNT and all its related resources and finances. It records orders of a particular dining outlet and stores order related data like payment and the items in the order. It also has a feature where users can choose to be Green-choice users where-in they pay and make use of reusable containers for their orders. Food order can be of certain filters like Vegan, Gluten-free and allergens-free. Each dining outlet can have a schedule. Customers can leave a review for their order. Each dining unit will have employees and a ledger system which will record data like assets and expenses. Dining outlets can have meal plans (example a $10 meal plan for students). Each employee will have an associated payroll data and the dining outlet will have records of its inventory and stock maintained by them. All this data is represented in the form of entities and relations.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1200" dirty="0">
              <a:latin typeface="Times New Roman" panose="02020603050405020304" pitchFamily="18" charset="0"/>
              <a:cs typeface="Times New Roman" panose="02020603050405020304" pitchFamily="18" charset="0"/>
            </a:endParaRPr>
          </a:p>
        </p:txBody>
      </p:sp>
      <p:sp>
        <p:nvSpPr>
          <p:cNvPr id="2" name="Oval 1">
            <a:extLst>
              <a:ext uri="{FF2B5EF4-FFF2-40B4-BE49-F238E27FC236}">
                <a16:creationId xmlns:a16="http://schemas.microsoft.com/office/drawing/2014/main" id="{73EAFE62-8B86-6271-60FF-116A35EBED10}"/>
              </a:ext>
            </a:extLst>
          </p:cNvPr>
          <p:cNvSpPr/>
          <p:nvPr/>
        </p:nvSpPr>
        <p:spPr>
          <a:xfrm>
            <a:off x="838200" y="808148"/>
            <a:ext cx="525937" cy="5234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effectLst/>
                <a:latin typeface="Times New Roman" panose="02020603050405020304" pitchFamily="18" charset="0"/>
                <a:cs typeface="Times New Roman" panose="02020603050405020304" pitchFamily="18" charset="0"/>
              </a:rPr>
              <a:t>1</a:t>
            </a:r>
            <a:endParaRPr lang="en-US" b="1" dirty="0">
              <a:solidFill>
                <a:schemeClr val="tx1"/>
              </a:solidFill>
            </a:endParaRPr>
          </a:p>
        </p:txBody>
      </p:sp>
    </p:spTree>
    <p:extLst>
      <p:ext uri="{BB962C8B-B14F-4D97-AF65-F5344CB8AC3E}">
        <p14:creationId xmlns:p14="http://schemas.microsoft.com/office/powerpoint/2010/main" val="2703902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7">
            <a:extLst>
              <a:ext uri="{FF2B5EF4-FFF2-40B4-BE49-F238E27FC236}">
                <a16:creationId xmlns:a16="http://schemas.microsoft.com/office/drawing/2014/main" id="{CEF1E463-0CE0-C79E-8965-E4CF1F71240E}"/>
              </a:ext>
            </a:extLst>
          </p:cNvPr>
          <p:cNvSpPr>
            <a:spLocks noGrp="1"/>
          </p:cNvSpPr>
          <p:nvPr>
            <p:ph type="body" sz="quarter" idx="14"/>
          </p:nvPr>
        </p:nvSpPr>
        <p:spPr>
          <a:xfrm>
            <a:off x="2914650" y="542211"/>
            <a:ext cx="6734175" cy="464399"/>
          </a:xfrm>
        </p:spPr>
        <p:txBody>
          <a:bodyPr>
            <a:normAutofit/>
          </a:bodyPr>
          <a:lstStyle/>
          <a:p>
            <a:r>
              <a:rPr lang="en-US" sz="2400" b="1" cap="none" dirty="0">
                <a:latin typeface="Times New Roman" panose="02020603050405020304" pitchFamily="18" charset="0"/>
                <a:cs typeface="Times New Roman" panose="02020603050405020304" pitchFamily="18" charset="0"/>
              </a:rPr>
              <a:t>   ER MODEL OF PROPOSED SYSTEM </a:t>
            </a:r>
          </a:p>
        </p:txBody>
      </p:sp>
      <p:pic>
        <p:nvPicPr>
          <p:cNvPr id="33" name="Picture 32">
            <a:extLst>
              <a:ext uri="{FF2B5EF4-FFF2-40B4-BE49-F238E27FC236}">
                <a16:creationId xmlns:a16="http://schemas.microsoft.com/office/drawing/2014/main" id="{9CB9074F-168F-B5CB-6A66-1E2EAC5EC07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5850" y="1090780"/>
            <a:ext cx="10029825" cy="5533955"/>
          </a:xfrm>
          <a:prstGeom prst="rect">
            <a:avLst/>
          </a:prstGeom>
          <a:noFill/>
          <a:ln>
            <a:noFill/>
          </a:ln>
        </p:spPr>
      </p:pic>
      <p:sp>
        <p:nvSpPr>
          <p:cNvPr id="35" name="Oval 34">
            <a:extLst>
              <a:ext uri="{FF2B5EF4-FFF2-40B4-BE49-F238E27FC236}">
                <a16:creationId xmlns:a16="http://schemas.microsoft.com/office/drawing/2014/main" id="{69D76E54-4296-E5C9-54A0-6CA3B3F29EC8}"/>
              </a:ext>
            </a:extLst>
          </p:cNvPr>
          <p:cNvSpPr/>
          <p:nvPr/>
        </p:nvSpPr>
        <p:spPr>
          <a:xfrm>
            <a:off x="2651681" y="525248"/>
            <a:ext cx="525937" cy="5234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effectLst/>
                <a:latin typeface="Times New Roman" panose="02020603050405020304" pitchFamily="18" charset="0"/>
                <a:cs typeface="Times New Roman" panose="02020603050405020304" pitchFamily="18" charset="0"/>
              </a:rPr>
              <a:t>2</a:t>
            </a:r>
            <a:endParaRPr lang="en-US" b="1" dirty="0">
              <a:solidFill>
                <a:schemeClr val="tx1"/>
              </a:solidFill>
            </a:endParaRPr>
          </a:p>
        </p:txBody>
      </p:sp>
    </p:spTree>
    <p:extLst>
      <p:ext uri="{BB962C8B-B14F-4D97-AF65-F5344CB8AC3E}">
        <p14:creationId xmlns:p14="http://schemas.microsoft.com/office/powerpoint/2010/main" val="30060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E52CCFC-7BE4-4118-CB8D-45BF8D221BF0}"/>
              </a:ext>
            </a:extLst>
          </p:cNvPr>
          <p:cNvSpPr>
            <a:spLocks noGrp="1"/>
          </p:cNvSpPr>
          <p:nvPr>
            <p:ph type="dt" sz="half" idx="10"/>
          </p:nvPr>
        </p:nvSpPr>
        <p:spPr/>
        <p:txBody>
          <a:bodyPr/>
          <a:lstStyle/>
          <a:p>
            <a:r>
              <a:rPr lang="en-US"/>
              <a:t>8/03/20XX</a:t>
            </a:r>
            <a:endParaRPr lang="en-US" dirty="0"/>
          </a:p>
        </p:txBody>
      </p:sp>
      <p:sp>
        <p:nvSpPr>
          <p:cNvPr id="6" name="Slide Number Placeholder 5">
            <a:extLst>
              <a:ext uri="{FF2B5EF4-FFF2-40B4-BE49-F238E27FC236}">
                <a16:creationId xmlns:a16="http://schemas.microsoft.com/office/drawing/2014/main" id="{7E887DAA-47BB-C2EC-C22E-15E0BEA4B22D}"/>
              </a:ext>
            </a:extLst>
          </p:cNvPr>
          <p:cNvSpPr>
            <a:spLocks noGrp="1"/>
          </p:cNvSpPr>
          <p:nvPr>
            <p:ph type="sldNum" sz="quarter" idx="12"/>
          </p:nvPr>
        </p:nvSpPr>
        <p:spPr/>
        <p:txBody>
          <a:bodyPr/>
          <a:lstStyle/>
          <a:p>
            <a:fld id="{4F6357DA-28E9-40D3-918C-4D14E8263D81}" type="slidenum">
              <a:rPr lang="en-US" smtClean="0"/>
              <a:pPr/>
              <a:t>5</a:t>
            </a:fld>
            <a:endParaRPr lang="en-US" dirty="0"/>
          </a:p>
        </p:txBody>
      </p:sp>
      <p:sp>
        <p:nvSpPr>
          <p:cNvPr id="8" name="Subtitle 7">
            <a:extLst>
              <a:ext uri="{FF2B5EF4-FFF2-40B4-BE49-F238E27FC236}">
                <a16:creationId xmlns:a16="http://schemas.microsoft.com/office/drawing/2014/main" id="{6D3D9A3A-4044-3370-0F52-80CABEB9FD04}"/>
              </a:ext>
            </a:extLst>
          </p:cNvPr>
          <p:cNvSpPr>
            <a:spLocks noGrp="1"/>
          </p:cNvSpPr>
          <p:nvPr>
            <p:ph type="subTitle" idx="1"/>
          </p:nvPr>
        </p:nvSpPr>
        <p:spPr>
          <a:xfrm>
            <a:off x="838200" y="270589"/>
            <a:ext cx="4760167" cy="5421084"/>
          </a:xfrm>
        </p:spPr>
        <p:txBody>
          <a:bodyPr>
            <a:normAutofit/>
          </a:bodyPr>
          <a:lstStyle/>
          <a:p>
            <a:pPr marL="0" marR="0">
              <a:lnSpc>
                <a:spcPct val="107000"/>
              </a:lnSpc>
              <a:spcBef>
                <a:spcPts val="0"/>
              </a:spcBef>
              <a:spcAft>
                <a:spcPts val="800"/>
              </a:spcAft>
            </a:pPr>
            <a:endParaRPr lang="en-IN" sz="20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20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TECH STACK</a:t>
            </a:r>
            <a:endParaRPr lang="en-IN" sz="2000" kern="100"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20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TOOLS AND TECHNOLOGY USED:</a:t>
            </a:r>
            <a:endParaRPr lang="en-US" sz="20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R="0" algn="just">
              <a:lnSpc>
                <a:spcPct val="107000"/>
              </a:lnSpc>
              <a:spcBef>
                <a:spcPts val="0"/>
              </a:spcBef>
              <a:spcAft>
                <a:spcPts val="800"/>
              </a:spcAft>
            </a:pPr>
            <a:r>
              <a:rPr lang="en-IN" sz="1800" b="1"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Tools:</a:t>
            </a:r>
            <a:r>
              <a:rPr lang="en-US" sz="1800" b="1" kern="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 </a:t>
            </a:r>
          </a:p>
          <a:p>
            <a:pPr marL="285750" marR="0" indent="-285750" algn="just">
              <a:lnSpc>
                <a:spcPct val="107000"/>
              </a:lnSpc>
              <a:spcBef>
                <a:spcPts val="0"/>
              </a:spcBef>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MySQL</a:t>
            </a:r>
            <a:r>
              <a:rPr lang="en-US" sz="1800" kern="100" dirty="0">
                <a:latin typeface="Calibri" panose="020F0502020204030204" pitchFamily="34" charset="0"/>
                <a:ea typeface="Calibri" panose="020F0502020204030204" pitchFamily="34" charset="0"/>
                <a:cs typeface="Times New Roman" panose="02020603050405020304" pitchFamily="18" charset="0"/>
              </a:rPr>
              <a: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285750" marR="0" indent="-285750" algn="just">
              <a:lnSpc>
                <a:spcPct val="107000"/>
              </a:lnSpc>
              <a:spcBef>
                <a:spcPts val="0"/>
              </a:spcBef>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Python-flask,</a:t>
            </a:r>
            <a:r>
              <a:rPr lang="en-US" sz="1800" kern="100" dirty="0">
                <a:latin typeface="Calibri" panose="020F0502020204030204" pitchFamily="34" charset="0"/>
                <a:ea typeface="Calibri" panose="020F0502020204030204" pitchFamily="34" charset="0"/>
                <a:cs typeface="Times New Roman" panose="02020603050405020304" pitchFamily="18" charset="0"/>
              </a:rPr>
              <a:t> </a:t>
            </a:r>
          </a:p>
          <a:p>
            <a:pPr marL="285750" marR="0" indent="-285750" algn="just">
              <a:lnSpc>
                <a:spcPct val="107000"/>
              </a:lnSpc>
              <a:spcBef>
                <a:spcPts val="0"/>
              </a:spcBef>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Visual studio code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IN" sz="1800" b="1"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Technologies:</a:t>
            </a:r>
            <a:endParaRPr lang="en-US" sz="1800"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HTML,</a:t>
            </a:r>
          </a:p>
          <a:p>
            <a:pPr marL="285750" indent="-28575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CSS,</a:t>
            </a:r>
          </a:p>
          <a:p>
            <a:pPr marL="285750" indent="-28575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MYSQL,</a:t>
            </a:r>
          </a:p>
          <a:p>
            <a:pPr marL="285750" indent="-28575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PYTHON,</a:t>
            </a:r>
          </a:p>
          <a:p>
            <a:pPr marL="285750" indent="-28575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BOOTSTRAP</a:t>
            </a:r>
            <a:endParaRPr lang="en-US" dirty="0"/>
          </a:p>
        </p:txBody>
      </p:sp>
      <p:sp>
        <p:nvSpPr>
          <p:cNvPr id="9" name="Oval 8">
            <a:extLst>
              <a:ext uri="{FF2B5EF4-FFF2-40B4-BE49-F238E27FC236}">
                <a16:creationId xmlns:a16="http://schemas.microsoft.com/office/drawing/2014/main" id="{537D8796-D795-6221-DD46-19148DD1A87F}"/>
              </a:ext>
            </a:extLst>
          </p:cNvPr>
          <p:cNvSpPr/>
          <p:nvPr/>
        </p:nvSpPr>
        <p:spPr>
          <a:xfrm>
            <a:off x="838200" y="642880"/>
            <a:ext cx="525937" cy="5234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solidFill>
                <a:schemeClr val="tx1"/>
              </a:solidFill>
              <a:latin typeface="Times New Roman" panose="02020603050405020304" pitchFamily="18" charset="0"/>
              <a:cs typeface="Times New Roman" panose="02020603050405020304" pitchFamily="18" charset="0"/>
            </a:endParaRPr>
          </a:p>
          <a:p>
            <a:pPr algn="ctr"/>
            <a:r>
              <a:rPr lang="en-US" b="1" dirty="0">
                <a:solidFill>
                  <a:srgbClr val="302030"/>
                </a:solidFill>
                <a:latin typeface="Times New Roman" panose="02020603050405020304" pitchFamily="18" charset="0"/>
                <a:cs typeface="Times New Roman" panose="02020603050405020304" pitchFamily="18" charset="0"/>
              </a:rPr>
              <a:t>3</a:t>
            </a:r>
          </a:p>
          <a:p>
            <a:pPr algn="ctr"/>
            <a:endParaRPr lang="en-US" b="1" dirty="0">
              <a:solidFill>
                <a:schemeClr val="tx1"/>
              </a:solidFill>
            </a:endParaRPr>
          </a:p>
        </p:txBody>
      </p:sp>
      <p:pic>
        <p:nvPicPr>
          <p:cNvPr id="1026" name="Picture 2" descr="151,200+ Tech Stack Stock Photos, Pictures &amp; Royalty-Free ...">
            <a:extLst>
              <a:ext uri="{FF2B5EF4-FFF2-40B4-BE49-F238E27FC236}">
                <a16:creationId xmlns:a16="http://schemas.microsoft.com/office/drawing/2014/main" id="{1A3B4EBF-2AFF-DDEC-287B-740E318E08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7151" y="-1"/>
            <a:ext cx="6994849"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55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8F0728E0-B97E-E8C5-94E8-75D5A8465830}"/>
              </a:ext>
            </a:extLst>
          </p:cNvPr>
          <p:cNvSpPr>
            <a:spLocks noGrp="1"/>
          </p:cNvSpPr>
          <p:nvPr>
            <p:ph type="subTitle" idx="1"/>
          </p:nvPr>
        </p:nvSpPr>
        <p:spPr>
          <a:xfrm rot="10800000" flipV="1">
            <a:off x="4004533" y="189462"/>
            <a:ext cx="5663680" cy="930917"/>
          </a:xfrm>
        </p:spPr>
        <p:txBody>
          <a:bodyPr/>
          <a:lstStyle/>
          <a:p>
            <a:r>
              <a:rPr lang="en-US" b="1" dirty="0">
                <a:solidFill>
                  <a:schemeClr val="bg1"/>
                </a:solidFill>
              </a:rPr>
              <a:t>              ER MAPPING</a:t>
            </a:r>
          </a:p>
          <a:p>
            <a:endParaRPr lang="en-US" b="1" dirty="0">
              <a:solidFill>
                <a:schemeClr val="bg1"/>
              </a:solidFill>
            </a:endParaRPr>
          </a:p>
        </p:txBody>
      </p:sp>
      <p:pic>
        <p:nvPicPr>
          <p:cNvPr id="13" name="Picture 12">
            <a:extLst>
              <a:ext uri="{FF2B5EF4-FFF2-40B4-BE49-F238E27FC236}">
                <a16:creationId xmlns:a16="http://schemas.microsoft.com/office/drawing/2014/main" id="{2249E213-F717-D1EF-629E-A1D9920B9EFB}"/>
              </a:ext>
            </a:extLst>
          </p:cNvPr>
          <p:cNvPicPr>
            <a:picLocks noChangeAspect="1"/>
          </p:cNvPicPr>
          <p:nvPr/>
        </p:nvPicPr>
        <p:blipFill>
          <a:blip r:embed="rId2"/>
          <a:stretch>
            <a:fillRect/>
          </a:stretch>
        </p:blipFill>
        <p:spPr>
          <a:xfrm>
            <a:off x="1129004" y="861595"/>
            <a:ext cx="10086391" cy="5806943"/>
          </a:xfrm>
          <a:prstGeom prst="rect">
            <a:avLst/>
          </a:prstGeom>
        </p:spPr>
      </p:pic>
      <p:sp>
        <p:nvSpPr>
          <p:cNvPr id="17" name="Oval 16">
            <a:extLst>
              <a:ext uri="{FF2B5EF4-FFF2-40B4-BE49-F238E27FC236}">
                <a16:creationId xmlns:a16="http://schemas.microsoft.com/office/drawing/2014/main" id="{09CD6F5B-8AF3-02E5-AD4E-40D2DB1F6241}"/>
              </a:ext>
            </a:extLst>
          </p:cNvPr>
          <p:cNvSpPr/>
          <p:nvPr/>
        </p:nvSpPr>
        <p:spPr>
          <a:xfrm>
            <a:off x="4413369" y="189462"/>
            <a:ext cx="525937" cy="5234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4</a:t>
            </a:r>
            <a:endParaRPr lang="en-US" b="1" dirty="0">
              <a:solidFill>
                <a:schemeClr val="bg1"/>
              </a:solidFill>
            </a:endParaRPr>
          </a:p>
        </p:txBody>
      </p:sp>
    </p:spTree>
    <p:extLst>
      <p:ext uri="{BB962C8B-B14F-4D97-AF65-F5344CB8AC3E}">
        <p14:creationId xmlns:p14="http://schemas.microsoft.com/office/powerpoint/2010/main" val="2794373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84AF1D-575E-EC3C-DF13-DFE9E95449E2}"/>
              </a:ext>
            </a:extLst>
          </p:cNvPr>
          <p:cNvSpPr>
            <a:spLocks noGrp="1"/>
          </p:cNvSpPr>
          <p:nvPr>
            <p:ph type="body" sz="quarter" idx="14"/>
          </p:nvPr>
        </p:nvSpPr>
        <p:spPr>
          <a:xfrm>
            <a:off x="642259" y="1123346"/>
            <a:ext cx="3382347" cy="464399"/>
          </a:xfrm>
        </p:spPr>
        <p:txBody>
          <a:bodyPr>
            <a:normAutofit/>
          </a:bodyPr>
          <a:lstStyle/>
          <a:p>
            <a:r>
              <a:rPr lang="en-US" sz="1600" b="1" dirty="0">
                <a:solidFill>
                  <a:srgbClr val="FFFFFF"/>
                </a:solidFill>
              </a:rPr>
              <a:t>Home PAGE</a:t>
            </a:r>
          </a:p>
        </p:txBody>
      </p:sp>
      <p:sp>
        <p:nvSpPr>
          <p:cNvPr id="14" name="Title 13">
            <a:extLst>
              <a:ext uri="{FF2B5EF4-FFF2-40B4-BE49-F238E27FC236}">
                <a16:creationId xmlns:a16="http://schemas.microsoft.com/office/drawing/2014/main" id="{70FF79D4-C4BE-5EED-F966-032588F51DE4}"/>
              </a:ext>
            </a:extLst>
          </p:cNvPr>
          <p:cNvSpPr>
            <a:spLocks noGrp="1"/>
          </p:cNvSpPr>
          <p:nvPr>
            <p:ph type="ctrTitle"/>
          </p:nvPr>
        </p:nvSpPr>
        <p:spPr>
          <a:xfrm>
            <a:off x="3222173" y="250486"/>
            <a:ext cx="5615439" cy="310604"/>
          </a:xfrm>
        </p:spPr>
        <p:txBody>
          <a:bodyPr>
            <a:normAutofit fontScale="90000"/>
          </a:bodyPr>
          <a:lstStyle/>
          <a:p>
            <a:r>
              <a:rPr lang="en-US" b="1" dirty="0">
                <a:solidFill>
                  <a:schemeClr val="tx1"/>
                </a:solidFill>
              </a:rPr>
              <a:t>       UNT DINING SYSTEM SCREENS</a:t>
            </a:r>
          </a:p>
        </p:txBody>
      </p:sp>
      <p:pic>
        <p:nvPicPr>
          <p:cNvPr id="18" name="Picture 17" descr="Graphical user interface, table&#10;&#10;Description automatically generated with medium confidence">
            <a:extLst>
              <a:ext uri="{FF2B5EF4-FFF2-40B4-BE49-F238E27FC236}">
                <a16:creationId xmlns:a16="http://schemas.microsoft.com/office/drawing/2014/main" id="{7A1BF14A-0AFB-D011-4251-322DB67F557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2259" y="1800808"/>
            <a:ext cx="11291595" cy="4405490"/>
          </a:xfrm>
          <a:prstGeom prst="rect">
            <a:avLst/>
          </a:prstGeom>
          <a:noFill/>
          <a:ln>
            <a:noFill/>
          </a:ln>
        </p:spPr>
      </p:pic>
    </p:spTree>
    <p:extLst>
      <p:ext uri="{BB962C8B-B14F-4D97-AF65-F5344CB8AC3E}">
        <p14:creationId xmlns:p14="http://schemas.microsoft.com/office/powerpoint/2010/main" val="2569054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8C7E0E-7447-18BB-EDE0-99FDFA74222D}"/>
              </a:ext>
            </a:extLst>
          </p:cNvPr>
          <p:cNvSpPr>
            <a:spLocks noGrp="1"/>
          </p:cNvSpPr>
          <p:nvPr>
            <p:ph type="ctrTitle"/>
          </p:nvPr>
        </p:nvSpPr>
        <p:spPr>
          <a:xfrm>
            <a:off x="942975" y="3607356"/>
            <a:ext cx="4386945" cy="500093"/>
          </a:xfrm>
        </p:spPr>
        <p:txBody>
          <a:bodyPr>
            <a:normAutofit/>
          </a:bodyPr>
          <a:lstStyle/>
          <a:p>
            <a:r>
              <a:rPr lang="en-US" sz="1600" b="1" dirty="0">
                <a:solidFill>
                  <a:schemeClr val="tx1"/>
                </a:solidFill>
              </a:rPr>
              <a:t> PLACE ORDER</a:t>
            </a:r>
          </a:p>
        </p:txBody>
      </p:sp>
      <p:pic>
        <p:nvPicPr>
          <p:cNvPr id="30" name="Picture 29" descr="Graphical user interface, application&#10;&#10;Description automatically generated">
            <a:extLst>
              <a:ext uri="{FF2B5EF4-FFF2-40B4-BE49-F238E27FC236}">
                <a16:creationId xmlns:a16="http://schemas.microsoft.com/office/drawing/2014/main" id="{BFF9A2FC-2F14-3993-48DB-5C4D1B3340C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8317"/>
          <a:stretch/>
        </p:blipFill>
        <p:spPr bwMode="auto">
          <a:xfrm>
            <a:off x="942975" y="1303020"/>
            <a:ext cx="10972217" cy="2125980"/>
          </a:xfrm>
          <a:prstGeom prst="rect">
            <a:avLst/>
          </a:prstGeom>
          <a:noFill/>
          <a:ln>
            <a:noFill/>
          </a:ln>
          <a:extLst>
            <a:ext uri="{53640926-AAD7-44D8-BBD7-CCE9431645EC}">
              <a14:shadowObscured xmlns:a14="http://schemas.microsoft.com/office/drawing/2010/main"/>
            </a:ext>
          </a:extLst>
        </p:spPr>
      </p:pic>
      <p:sp>
        <p:nvSpPr>
          <p:cNvPr id="33" name="Title 5">
            <a:extLst>
              <a:ext uri="{FF2B5EF4-FFF2-40B4-BE49-F238E27FC236}">
                <a16:creationId xmlns:a16="http://schemas.microsoft.com/office/drawing/2014/main" id="{24D39B4A-5968-2891-DDEE-8992A84B3EB8}"/>
              </a:ext>
            </a:extLst>
          </p:cNvPr>
          <p:cNvSpPr txBox="1">
            <a:spLocks/>
          </p:cNvSpPr>
          <p:nvPr/>
        </p:nvSpPr>
        <p:spPr>
          <a:xfrm>
            <a:off x="990600" y="874617"/>
            <a:ext cx="4386945" cy="50009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200" kern="1200" cap="all" spc="200" baseline="0">
                <a:ln w="3175" cmpd="sng">
                  <a:noFill/>
                </a:ln>
                <a:solidFill>
                  <a:schemeClr val="bg1">
                    <a:lumMod val="95000"/>
                  </a:schemeClr>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solidFill>
              </a:rPr>
              <a:t> Login</a:t>
            </a:r>
            <a:endParaRPr lang="en-US" sz="1600" b="1" dirty="0">
              <a:solidFill>
                <a:schemeClr val="tx1"/>
              </a:solidFill>
            </a:endParaRPr>
          </a:p>
        </p:txBody>
      </p:sp>
      <p:pic>
        <p:nvPicPr>
          <p:cNvPr id="35" name="Picture 34" descr="Graphical user interface, text, application&#10;&#10;Description automatically generated">
            <a:extLst>
              <a:ext uri="{FF2B5EF4-FFF2-40B4-BE49-F238E27FC236}">
                <a16:creationId xmlns:a16="http://schemas.microsoft.com/office/drawing/2014/main" id="{3CD4BCE5-7872-3B4B-8A05-A8B1591598D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67974"/>
          <a:stretch/>
        </p:blipFill>
        <p:spPr bwMode="auto">
          <a:xfrm>
            <a:off x="942974" y="4242743"/>
            <a:ext cx="5072937" cy="2391322"/>
          </a:xfrm>
          <a:prstGeom prst="rect">
            <a:avLst/>
          </a:prstGeom>
          <a:noFill/>
          <a:ln>
            <a:noFill/>
          </a:ln>
          <a:extLst>
            <a:ext uri="{53640926-AAD7-44D8-BBD7-CCE9431645EC}">
              <a14:shadowObscured xmlns:a14="http://schemas.microsoft.com/office/drawing/2010/main"/>
            </a:ext>
          </a:extLst>
        </p:spPr>
      </p:pic>
      <p:pic>
        <p:nvPicPr>
          <p:cNvPr id="37" name="Picture 36" descr="Graphical user interface&#10;&#10;Description automatically generated">
            <a:extLst>
              <a:ext uri="{FF2B5EF4-FFF2-40B4-BE49-F238E27FC236}">
                <a16:creationId xmlns:a16="http://schemas.microsoft.com/office/drawing/2014/main" id="{1EE27FA6-FF90-8148-CE03-3CC8313C0E5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36554"/>
          <a:stretch/>
        </p:blipFill>
        <p:spPr bwMode="auto">
          <a:xfrm>
            <a:off x="7000875" y="4229821"/>
            <a:ext cx="5072937" cy="240424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65296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8C7E0E-7447-18BB-EDE0-99FDFA74222D}"/>
              </a:ext>
            </a:extLst>
          </p:cNvPr>
          <p:cNvSpPr>
            <a:spLocks noGrp="1"/>
          </p:cNvSpPr>
          <p:nvPr>
            <p:ph type="ctrTitle"/>
          </p:nvPr>
        </p:nvSpPr>
        <p:spPr>
          <a:xfrm>
            <a:off x="838200" y="722217"/>
            <a:ext cx="10601131" cy="639955"/>
          </a:xfrm>
        </p:spPr>
        <p:txBody>
          <a:bodyPr/>
          <a:lstStyle/>
          <a:p>
            <a:r>
              <a:rPr lang="en-US" b="1" dirty="0">
                <a:solidFill>
                  <a:schemeClr val="tx1"/>
                </a:solidFill>
              </a:rPr>
              <a:t>Orders Table after placing the order</a:t>
            </a:r>
          </a:p>
        </p:txBody>
      </p:sp>
      <p:pic>
        <p:nvPicPr>
          <p:cNvPr id="2" name="Picture 1" descr="Graphical user interface, table&#10;&#10;Description automatically generated">
            <a:extLst>
              <a:ext uri="{FF2B5EF4-FFF2-40B4-BE49-F238E27FC236}">
                <a16:creationId xmlns:a16="http://schemas.microsoft.com/office/drawing/2014/main" id="{25A5788B-595D-0479-2A21-1F2F34F0DE1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294" y="1449705"/>
            <a:ext cx="10114281" cy="5170170"/>
          </a:xfrm>
          <a:prstGeom prst="rect">
            <a:avLst/>
          </a:prstGeom>
          <a:noFill/>
          <a:ln>
            <a:noFill/>
          </a:ln>
        </p:spPr>
      </p:pic>
    </p:spTree>
    <p:extLst>
      <p:ext uri="{BB962C8B-B14F-4D97-AF65-F5344CB8AC3E}">
        <p14:creationId xmlns:p14="http://schemas.microsoft.com/office/powerpoint/2010/main" val="28669353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416BC72-0158-4AB8-9F35-F365C88D29DB}">
  <ds:schemaRefs>
    <ds:schemaRef ds:uri="http://schemas.microsoft.com/sharepoint/v3/contenttype/forms"/>
  </ds:schemaRefs>
</ds:datastoreItem>
</file>

<file path=customXml/itemProps2.xml><?xml version="1.0" encoding="utf-8"?>
<ds:datastoreItem xmlns:ds="http://schemas.openxmlformats.org/officeDocument/2006/customXml" ds:itemID="{4509A09C-A249-4D30-8888-26F183AD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CF18AE-D61A-46A3-9130-AB96E808872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TM03457485[[fn=Mesh]]</Template>
  <TotalTime>184</TotalTime>
  <Words>375</Words>
  <Application>Microsoft Office PowerPoint</Application>
  <PresentationFormat>Widescreen</PresentationFormat>
  <Paragraphs>62</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Amasis MT Pro Black</vt:lpstr>
      <vt:lpstr>Arial</vt:lpstr>
      <vt:lpstr>Calibri</vt:lpstr>
      <vt:lpstr>Century Gothic</vt:lpstr>
      <vt:lpstr>Kunstler Script</vt:lpstr>
      <vt:lpstr>Lato</vt:lpstr>
      <vt:lpstr>Times New Roman</vt:lpstr>
      <vt:lpstr>Mesh</vt:lpstr>
      <vt:lpstr>UNT Dining System</vt:lpstr>
      <vt:lpstr>PowerPoint Presentation</vt:lpstr>
      <vt:lpstr>           PROJECT DESCRIPTION</vt:lpstr>
      <vt:lpstr>PowerPoint Presentation</vt:lpstr>
      <vt:lpstr>PowerPoint Presentation</vt:lpstr>
      <vt:lpstr>PowerPoint Presentation</vt:lpstr>
      <vt:lpstr>       UNT DINING SYSTEM SCREENS</vt:lpstr>
      <vt:lpstr> PLACE ORDER</vt:lpstr>
      <vt:lpstr>Orders Table after placing the order</vt:lpstr>
      <vt:lpstr>VIEW Menu</vt:lpstr>
      <vt:lpstr>VIEW MEAL PLANS</vt:lpstr>
      <vt:lpstr>ADD INVENTORY</vt:lpstr>
      <vt:lpstr>ADD MEAL PLAN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 Dining System</dc:title>
  <dc:creator>Praveen Jami</dc:creator>
  <cp:lastModifiedBy>Praveen Jami</cp:lastModifiedBy>
  <cp:revision>4</cp:revision>
  <dcterms:created xsi:type="dcterms:W3CDTF">2023-04-25T19:25:27Z</dcterms:created>
  <dcterms:modified xsi:type="dcterms:W3CDTF">2023-06-09T17:10:54Z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